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528_2E9FC34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75" r:id="rId2"/>
    <p:sldId id="1326" r:id="rId3"/>
    <p:sldId id="1328" r:id="rId4"/>
    <p:sldId id="1337" r:id="rId5"/>
    <p:sldId id="1342" r:id="rId6"/>
    <p:sldId id="368" r:id="rId7"/>
    <p:sldId id="1329" r:id="rId8"/>
    <p:sldId id="1348" r:id="rId9"/>
    <p:sldId id="1330" r:id="rId10"/>
    <p:sldId id="1324" r:id="rId11"/>
    <p:sldId id="1333" r:id="rId12"/>
    <p:sldId id="1350" r:id="rId13"/>
    <p:sldId id="1332" r:id="rId14"/>
    <p:sldId id="1341" r:id="rId15"/>
    <p:sldId id="1334" r:id="rId16"/>
    <p:sldId id="1343" r:id="rId17"/>
    <p:sldId id="1279" r:id="rId18"/>
    <p:sldId id="1281" r:id="rId19"/>
    <p:sldId id="1283" r:id="rId20"/>
    <p:sldId id="1291" r:id="rId21"/>
    <p:sldId id="1317" r:id="rId22"/>
    <p:sldId id="1356" r:id="rId23"/>
    <p:sldId id="1357" r:id="rId24"/>
    <p:sldId id="1358" r:id="rId25"/>
    <p:sldId id="1354" r:id="rId26"/>
    <p:sldId id="1296" r:id="rId27"/>
    <p:sldId id="1318" r:id="rId28"/>
    <p:sldId id="1351" r:id="rId29"/>
    <p:sldId id="1320" r:id="rId30"/>
    <p:sldId id="1352" r:id="rId31"/>
    <p:sldId id="1336" r:id="rId32"/>
    <p:sldId id="1344" r:id="rId33"/>
    <p:sldId id="1345" r:id="rId34"/>
    <p:sldId id="1346" r:id="rId35"/>
    <p:sldId id="1355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7E6589-4C7B-08BB-D3AC-A49C8D14613E}" name="田浦　健次朗" initials="健田" userId="S::2615215597@utac.u-tokyo.ac.jp::4dc884a8-fd95-403d-a383-b378924a68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0000"/>
    <a:srgbClr val="0066FF"/>
    <a:srgbClr val="8B217E"/>
    <a:srgbClr val="683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91635-83D7-4FFD-AB91-EDB5786DA1D1}" v="251" dt="2023-09-13T01:20:37.432"/>
    <p1510:client id="{8B72A4CC-4E1B-61F7-FEE1-0F5F36A1F844}" v="13" dt="2023-09-13T00:43:18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7" autoAdjust="0"/>
    <p:restoredTop sz="86410" autoAdjust="0"/>
  </p:normalViewPr>
  <p:slideViewPr>
    <p:cSldViewPr snapToGrid="0">
      <p:cViewPr varScale="1">
        <p:scale>
          <a:sx n="100" d="100"/>
          <a:sy n="100" d="100"/>
        </p:scale>
        <p:origin x="108" y="90"/>
      </p:cViewPr>
      <p:guideLst/>
    </p:cSldViewPr>
  </p:slideViewPr>
  <p:outlineViewPr>
    <p:cViewPr>
      <p:scale>
        <a:sx n="33" d="100"/>
        <a:sy n="33" d="100"/>
      </p:scale>
      <p:origin x="0" y="-256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竹内　朗" userId="S::7418123406@utac.u-tokyo.ac.jp::ebff01fb-84e0-41e0-96d5-5566ff538fe2" providerId="AD" clId="Web-{8B72A4CC-4E1B-61F7-FEE1-0F5F36A1F844}"/>
    <pc:docChg chg="modSld">
      <pc:chgData name="竹内　朗" userId="S::7418123406@utac.u-tokyo.ac.jp::ebff01fb-84e0-41e0-96d5-5566ff538fe2" providerId="AD" clId="Web-{8B72A4CC-4E1B-61F7-FEE1-0F5F36A1F844}" dt="2023-09-13T00:43:17.936" v="10" actId="20577"/>
      <pc:docMkLst>
        <pc:docMk/>
      </pc:docMkLst>
      <pc:sldChg chg="modSp">
        <pc:chgData name="竹内　朗" userId="S::7418123406@utac.u-tokyo.ac.jp::ebff01fb-84e0-41e0-96d5-5566ff538fe2" providerId="AD" clId="Web-{8B72A4CC-4E1B-61F7-FEE1-0F5F36A1F844}" dt="2023-09-13T00:43:17.936" v="10" actId="20577"/>
        <pc:sldMkLst>
          <pc:docMk/>
          <pc:sldMk cId="1735719251" sldId="1320"/>
        </pc:sldMkLst>
        <pc:spChg chg="mod">
          <ac:chgData name="竹内　朗" userId="S::7418123406@utac.u-tokyo.ac.jp::ebff01fb-84e0-41e0-96d5-5566ff538fe2" providerId="AD" clId="Web-{8B72A4CC-4E1B-61F7-FEE1-0F5F36A1F844}" dt="2023-09-13T00:43:17.936" v="10" actId="2057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  <pc:docChgLst>
    <pc:chgData name="田浦　健次朗" userId="4dc884a8-fd95-403d-a383-b378924a686d" providerId="ADAL" clId="{28391635-83D7-4FFD-AB91-EDB5786DA1D1}"/>
    <pc:docChg chg="undo custSel modSld">
      <pc:chgData name="田浦　健次朗" userId="4dc884a8-fd95-403d-a383-b378924a686d" providerId="ADAL" clId="{28391635-83D7-4FFD-AB91-EDB5786DA1D1}" dt="2023-09-13T01:20:37.432" v="267" actId="207"/>
      <pc:docMkLst>
        <pc:docMk/>
      </pc:docMkLst>
      <pc:sldChg chg="modSp mod">
        <pc:chgData name="田浦　健次朗" userId="4dc884a8-fd95-403d-a383-b378924a686d" providerId="ADAL" clId="{28391635-83D7-4FFD-AB91-EDB5786DA1D1}" dt="2023-09-13T00:40:20.460" v="27" actId="207"/>
        <pc:sldMkLst>
          <pc:docMk/>
          <pc:sldMk cId="782348043" sldId="1281"/>
        </pc:sldMkLst>
        <pc:spChg chg="mod">
          <ac:chgData name="田浦　健次朗" userId="4dc884a8-fd95-403d-a383-b378924a686d" providerId="ADAL" clId="{28391635-83D7-4FFD-AB91-EDB5786DA1D1}" dt="2023-09-13T00:40:20.460" v="27" actId="207"/>
          <ac:spMkLst>
            <pc:docMk/>
            <pc:sldMk cId="782348043" sldId="1281"/>
            <ac:spMk id="3" creationId="{5FA86047-F155-4E10-9921-4500C3183DCE}"/>
          </ac:spMkLst>
        </pc:spChg>
      </pc:sldChg>
      <pc:sldChg chg="modSp mod">
        <pc:chgData name="田浦　健次朗" userId="4dc884a8-fd95-403d-a383-b378924a686d" providerId="ADAL" clId="{28391635-83D7-4FFD-AB91-EDB5786DA1D1}" dt="2023-09-13T01:09:08.061" v="153" actId="20577"/>
        <pc:sldMkLst>
          <pc:docMk/>
          <pc:sldMk cId="2989109256" sldId="1290"/>
        </pc:sldMkLst>
        <pc:spChg chg="mod">
          <ac:chgData name="田浦　健次朗" userId="4dc884a8-fd95-403d-a383-b378924a686d" providerId="ADAL" clId="{28391635-83D7-4FFD-AB91-EDB5786DA1D1}" dt="2023-09-13T00:47:49.298" v="132" actId="20577"/>
          <ac:spMkLst>
            <pc:docMk/>
            <pc:sldMk cId="2989109256" sldId="1290"/>
            <ac:spMk id="10" creationId="{FE28FBC0-B86D-A556-736A-156B4F36EECC}"/>
          </ac:spMkLst>
        </pc:spChg>
        <pc:spChg chg="mod">
          <ac:chgData name="田浦　健次朗" userId="4dc884a8-fd95-403d-a383-b378924a686d" providerId="ADAL" clId="{28391635-83D7-4FFD-AB91-EDB5786DA1D1}" dt="2023-09-13T01:09:08.061" v="153" actId="20577"/>
          <ac:spMkLst>
            <pc:docMk/>
            <pc:sldMk cId="2989109256" sldId="1290"/>
            <ac:spMk id="11" creationId="{64752D78-5BB7-A93D-33F3-DD87CFC7DC69}"/>
          </ac:spMkLst>
        </pc:spChg>
        <pc:spChg chg="mod">
          <ac:chgData name="田浦　健次朗" userId="4dc884a8-fd95-403d-a383-b378924a686d" providerId="ADAL" clId="{28391635-83D7-4FFD-AB91-EDB5786DA1D1}" dt="2023-09-13T00:48:01.383" v="133" actId="20577"/>
          <ac:spMkLst>
            <pc:docMk/>
            <pc:sldMk cId="2989109256" sldId="1290"/>
            <ac:spMk id="12" creationId="{358F841A-9757-F160-A226-043A550A9465}"/>
          </ac:spMkLst>
        </pc:spChg>
      </pc:sldChg>
      <pc:sldChg chg="modSp mod">
        <pc:chgData name="田浦　健次朗" userId="4dc884a8-fd95-403d-a383-b378924a686d" providerId="ADAL" clId="{28391635-83D7-4FFD-AB91-EDB5786DA1D1}" dt="2023-09-13T00:47:21.243" v="118" actId="20577"/>
        <pc:sldMkLst>
          <pc:docMk/>
          <pc:sldMk cId="3652114238" sldId="1292"/>
        </pc:sldMkLst>
        <pc:spChg chg="mod">
          <ac:chgData name="田浦　健次朗" userId="4dc884a8-fd95-403d-a383-b378924a686d" providerId="ADAL" clId="{28391635-83D7-4FFD-AB91-EDB5786DA1D1}" dt="2023-09-13T00:47:21.243" v="118" actId="20577"/>
          <ac:spMkLst>
            <pc:docMk/>
            <pc:sldMk cId="3652114238" sldId="1292"/>
            <ac:spMk id="3" creationId="{33B9FD86-B0C8-4038-A29E-93B77F2C9E4F}"/>
          </ac:spMkLst>
        </pc:spChg>
      </pc:sldChg>
      <pc:sldChg chg="modSp mod">
        <pc:chgData name="田浦　健次朗" userId="4dc884a8-fd95-403d-a383-b378924a686d" providerId="ADAL" clId="{28391635-83D7-4FFD-AB91-EDB5786DA1D1}" dt="2023-09-13T00:43:39.490" v="78" actId="1076"/>
        <pc:sldMkLst>
          <pc:docMk/>
          <pc:sldMk cId="2763536997" sldId="1300"/>
        </pc:sldMkLst>
        <pc:spChg chg="mod">
          <ac:chgData name="田浦　健次朗" userId="4dc884a8-fd95-403d-a383-b378924a686d" providerId="ADAL" clId="{28391635-83D7-4FFD-AB91-EDB5786DA1D1}" dt="2023-09-13T00:42:49.617" v="76" actId="20577"/>
          <ac:spMkLst>
            <pc:docMk/>
            <pc:sldMk cId="2763536997" sldId="1300"/>
            <ac:spMk id="3" creationId="{88092FA8-1133-AD8E-DE2D-911923D339E1}"/>
          </ac:spMkLst>
        </pc:spChg>
        <pc:spChg chg="mod">
          <ac:chgData name="田浦　健次朗" userId="4dc884a8-fd95-403d-a383-b378924a686d" providerId="ADAL" clId="{28391635-83D7-4FFD-AB91-EDB5786DA1D1}" dt="2023-09-13T00:43:39.490" v="78" actId="1076"/>
          <ac:spMkLst>
            <pc:docMk/>
            <pc:sldMk cId="2763536997" sldId="1300"/>
            <ac:spMk id="8" creationId="{C1256919-5F78-24C7-2088-E2D11D26B013}"/>
          </ac:spMkLst>
        </pc:spChg>
        <pc:grpChg chg="mod">
          <ac:chgData name="田浦　健次朗" userId="4dc884a8-fd95-403d-a383-b378924a686d" providerId="ADAL" clId="{28391635-83D7-4FFD-AB91-EDB5786DA1D1}" dt="2023-09-13T00:42:59.614" v="77" actId="14100"/>
          <ac:grpSpMkLst>
            <pc:docMk/>
            <pc:sldMk cId="2763536997" sldId="1300"/>
            <ac:grpSpMk id="18" creationId="{4CCABF4A-08ED-B01D-01D2-39ECDD5BCA7E}"/>
          </ac:grpSpMkLst>
        </pc:grpChg>
      </pc:sldChg>
      <pc:sldChg chg="modSp mod">
        <pc:chgData name="田浦　健次朗" userId="4dc884a8-fd95-403d-a383-b378924a686d" providerId="ADAL" clId="{28391635-83D7-4FFD-AB91-EDB5786DA1D1}" dt="2023-09-11T16:36:28.364" v="2" actId="14100"/>
        <pc:sldMkLst>
          <pc:docMk/>
          <pc:sldMk cId="4123037882" sldId="1302"/>
        </pc:sldMkLst>
        <pc:spChg chg="mod">
          <ac:chgData name="田浦　健次朗" userId="4dc884a8-fd95-403d-a383-b378924a686d" providerId="ADAL" clId="{28391635-83D7-4FFD-AB91-EDB5786DA1D1}" dt="2023-09-11T16:36:28.364" v="2" actId="14100"/>
          <ac:spMkLst>
            <pc:docMk/>
            <pc:sldMk cId="4123037882" sldId="1302"/>
            <ac:spMk id="3" creationId="{19BF888F-8BCE-271C-3CF6-AC586C05541F}"/>
          </ac:spMkLst>
        </pc:spChg>
        <pc:picChg chg="mod">
          <ac:chgData name="田浦　健次朗" userId="4dc884a8-fd95-403d-a383-b378924a686d" providerId="ADAL" clId="{28391635-83D7-4FFD-AB91-EDB5786DA1D1}" dt="2023-09-11T16:36:21.427" v="0" actId="1076"/>
          <ac:picMkLst>
            <pc:docMk/>
            <pc:sldMk cId="4123037882" sldId="1302"/>
            <ac:picMk id="9" creationId="{73D306DC-C931-A724-BF63-CA8F91003749}"/>
          </ac:picMkLst>
        </pc:picChg>
      </pc:sldChg>
      <pc:sldChg chg="modSp mod">
        <pc:chgData name="田浦　健次朗" userId="4dc884a8-fd95-403d-a383-b378924a686d" providerId="ADAL" clId="{28391635-83D7-4FFD-AB91-EDB5786DA1D1}" dt="2023-09-13T00:47:07.465" v="109" actId="1036"/>
        <pc:sldMkLst>
          <pc:docMk/>
          <pc:sldMk cId="2182907717" sldId="1303"/>
        </pc:sldMkLst>
        <pc:spChg chg="mod">
          <ac:chgData name="田浦　健次朗" userId="4dc884a8-fd95-403d-a383-b378924a686d" providerId="ADAL" clId="{28391635-83D7-4FFD-AB91-EDB5786DA1D1}" dt="2023-09-13T00:47:07.465" v="109" actId="1036"/>
          <ac:spMkLst>
            <pc:docMk/>
            <pc:sldMk cId="2182907717" sldId="1303"/>
            <ac:spMk id="3" creationId="{302B115C-6B8E-BEC1-2FB1-2E6E17131553}"/>
          </ac:spMkLst>
        </pc:spChg>
      </pc:sldChg>
      <pc:sldChg chg="modSp mod">
        <pc:chgData name="田浦　健次朗" userId="4dc884a8-fd95-403d-a383-b378924a686d" providerId="ADAL" clId="{28391635-83D7-4FFD-AB91-EDB5786DA1D1}" dt="2023-09-13T01:11:12.238" v="164" actId="20577"/>
        <pc:sldMkLst>
          <pc:docMk/>
          <pc:sldMk cId="2256685281" sldId="1304"/>
        </pc:sldMkLst>
        <pc:spChg chg="mod">
          <ac:chgData name="田浦　健次朗" userId="4dc884a8-fd95-403d-a383-b378924a686d" providerId="ADAL" clId="{28391635-83D7-4FFD-AB91-EDB5786DA1D1}" dt="2023-09-11T16:37:20.149" v="10" actId="14100"/>
          <ac:spMkLst>
            <pc:docMk/>
            <pc:sldMk cId="2256685281" sldId="1304"/>
            <ac:spMk id="2" creationId="{C0458DC9-86FF-1876-2DA4-F21263F06449}"/>
          </ac:spMkLst>
        </pc:spChg>
        <pc:spChg chg="mod">
          <ac:chgData name="田浦　健次朗" userId="4dc884a8-fd95-403d-a383-b378924a686d" providerId="ADAL" clId="{28391635-83D7-4FFD-AB91-EDB5786DA1D1}" dt="2023-09-13T01:11:12.238" v="164" actId="20577"/>
          <ac:spMkLst>
            <pc:docMk/>
            <pc:sldMk cId="2256685281" sldId="1304"/>
            <ac:spMk id="3" creationId="{93A8A5AF-5EE2-AE75-DE0F-9F733056F522}"/>
          </ac:spMkLst>
        </pc:spChg>
      </pc:sldChg>
      <pc:sldChg chg="modSp mod">
        <pc:chgData name="田浦　健次朗" userId="4dc884a8-fd95-403d-a383-b378924a686d" providerId="ADAL" clId="{28391635-83D7-4FFD-AB91-EDB5786DA1D1}" dt="2023-09-13T00:45:25.628" v="95" actId="1036"/>
        <pc:sldMkLst>
          <pc:docMk/>
          <pc:sldMk cId="1549809361" sldId="1312"/>
        </pc:sldMkLst>
        <pc:spChg chg="mod">
          <ac:chgData name="田浦　健次朗" userId="4dc884a8-fd95-403d-a383-b378924a686d" providerId="ADAL" clId="{28391635-83D7-4FFD-AB91-EDB5786DA1D1}" dt="2023-09-11T16:36:47.994" v="6" actId="14100"/>
          <ac:spMkLst>
            <pc:docMk/>
            <pc:sldMk cId="1549809361" sldId="1312"/>
            <ac:spMk id="2" creationId="{B6A955AF-F3E9-E242-9FE6-81FD6D543FDD}"/>
          </ac:spMkLst>
        </pc:spChg>
        <pc:spChg chg="mod">
          <ac:chgData name="田浦　健次朗" userId="4dc884a8-fd95-403d-a383-b378924a686d" providerId="ADAL" clId="{28391635-83D7-4FFD-AB91-EDB5786DA1D1}" dt="2023-09-13T00:45:25.628" v="95" actId="1036"/>
          <ac:spMkLst>
            <pc:docMk/>
            <pc:sldMk cId="1549809361" sldId="1312"/>
            <ac:spMk id="3" creationId="{CD8D2E1D-867A-B4EC-C4FF-8C4479F7059F}"/>
          </ac:spMkLst>
        </pc:spChg>
      </pc:sldChg>
      <pc:sldChg chg="modSp mod">
        <pc:chgData name="田浦　健次朗" userId="4dc884a8-fd95-403d-a383-b378924a686d" providerId="ADAL" clId="{28391635-83D7-4FFD-AB91-EDB5786DA1D1}" dt="2023-09-13T00:41:54.587" v="33" actId="207"/>
        <pc:sldMkLst>
          <pc:docMk/>
          <pc:sldMk cId="1141395788" sldId="1318"/>
        </pc:sldMkLst>
        <pc:spChg chg="mod">
          <ac:chgData name="田浦　健次朗" userId="4dc884a8-fd95-403d-a383-b378924a686d" providerId="ADAL" clId="{28391635-83D7-4FFD-AB91-EDB5786DA1D1}" dt="2023-09-11T16:38:11.843" v="16" actId="14100"/>
          <ac:spMkLst>
            <pc:docMk/>
            <pc:sldMk cId="1141395788" sldId="1318"/>
            <ac:spMk id="2" creationId="{36828BA9-B724-920D-8BE8-BC2A05E3640E}"/>
          </ac:spMkLst>
        </pc:spChg>
        <pc:spChg chg="mod">
          <ac:chgData name="田浦　健次朗" userId="4dc884a8-fd95-403d-a383-b378924a686d" providerId="ADAL" clId="{28391635-83D7-4FFD-AB91-EDB5786DA1D1}" dt="2023-09-13T00:41:54.587" v="33" actId="207"/>
          <ac:spMkLst>
            <pc:docMk/>
            <pc:sldMk cId="1141395788" sldId="1318"/>
            <ac:spMk id="3" creationId="{0BBA455A-1CA2-28E8-919E-6691FBD3B562}"/>
          </ac:spMkLst>
        </pc:spChg>
      </pc:sldChg>
      <pc:sldChg chg="modSp mod">
        <pc:chgData name="田浦　健次朗" userId="4dc884a8-fd95-403d-a383-b378924a686d" providerId="ADAL" clId="{28391635-83D7-4FFD-AB91-EDB5786DA1D1}" dt="2023-09-13T01:20:37.432" v="267" actId="207"/>
        <pc:sldMkLst>
          <pc:docMk/>
          <pc:sldMk cId="1735719251" sldId="1320"/>
        </pc:sldMkLst>
        <pc:spChg chg="mod">
          <ac:chgData name="田浦　健次朗" userId="4dc884a8-fd95-403d-a383-b378924a686d" providerId="ADAL" clId="{28391635-83D7-4FFD-AB91-EDB5786DA1D1}" dt="2023-09-13T01:11:52.933" v="170" actId="20577"/>
          <ac:spMkLst>
            <pc:docMk/>
            <pc:sldMk cId="1735719251" sldId="1320"/>
            <ac:spMk id="2" creationId="{29048674-1037-ED52-76EE-EC21EA3AEC72}"/>
          </ac:spMkLst>
        </pc:spChg>
        <pc:spChg chg="mod">
          <ac:chgData name="田浦　健次朗" userId="4dc884a8-fd95-403d-a383-b378924a686d" providerId="ADAL" clId="{28391635-83D7-4FFD-AB91-EDB5786DA1D1}" dt="2023-09-13T01:20:37.432" v="267" actId="20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</pc:chgInfo>
</file>

<file path=ppt/comments/modernComment_528_2E9FC3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E3C83-8697-47AE-8378-FE563013F893}" authorId="{217E6589-4C7B-08BB-D3AC-A49C8D14613E}" created="2024-03-05T15:29:43.1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82222151" sldId="1320"/>
      <ac:spMk id="3" creationId="{3F99A6E5-70EF-F89A-353E-24F53E91FF03}"/>
      <ac:txMk cp="40" len="2">
        <ac:context len="138" hash="3453388415"/>
      </ac:txMk>
    </ac:txMkLst>
    <p188:pos x="5838826" y="765175"/>
    <p188:txBody>
      <a:bodyPr/>
      <a:lstStyle/>
      <a:p>
        <a:r>
          <a:rPr lang="ja-JP" altLang="en-US"/>
          <a:t>本当?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0333-042B-6B44-A752-FAF2BCB7C72B}" type="datetimeFigureOut">
              <a:rPr kumimoji="1" lang="ja-JP" altLang="en-US" smtClean="0"/>
              <a:t>2024/3/11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CAE6A-FC13-F942-995F-29564289C2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57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34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913C63-332A-DB18-14A2-41E9D09D3805}"/>
              </a:ext>
            </a:extLst>
          </p:cNvPr>
          <p:cNvSpPr/>
          <p:nvPr userDrawn="1"/>
        </p:nvSpPr>
        <p:spPr>
          <a:xfrm>
            <a:off x="0" y="5167312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22F78C5-F9DB-03AD-E778-FAA66C98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F7DFD6-D2CA-5B05-F474-DF3EA8E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A2498E-9FD0-2356-C909-38B570CB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7A2B9D-1CB9-3C67-FAAA-4002532E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72604F-D0E0-7D62-C162-7DF609FE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431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F4AB70-93EE-24CA-6AD5-389B5969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B0745B-249D-A133-FE63-96D856204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69C767-CD07-42B7-5D7A-A154F34F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70B62-A8DB-91B1-8A8B-2030E2B6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F9846E-53A0-B0B4-49BF-8B3BD648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9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35F0C6-4704-9AD0-DD51-6357F7CCC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963574-0322-F356-B6EB-187E0907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7C109-D55B-4533-4B51-E328B878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BD8D4B-DD9B-38B4-68DE-087293D2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07EA90-2477-265A-2F10-6F0F45F7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81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F23C61-48C7-CB75-DDCD-70C1087F145F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07AEFD8-689F-F68B-0B49-7000D27C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9C1220-B733-3C5F-76A4-6786BDB8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>
                <a:solidFill>
                  <a:schemeClr val="tx2"/>
                </a:solidFill>
              </a:defRPr>
            </a:lvl2pPr>
            <a:lvl3pPr>
              <a:defRPr sz="2800">
                <a:solidFill>
                  <a:schemeClr val="accent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3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D5AC22-BA16-38E5-464D-6A22ADF8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E7FCE5-5557-1383-8109-B96AFBA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784D17-EE58-CEBD-3A8C-0714CDEA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086B83E6-7C1F-8ECA-534B-24CB868E1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A0603A-ED4F-B37B-974E-D0047297F6EC}"/>
              </a:ext>
            </a:extLst>
          </p:cNvPr>
          <p:cNvSpPr/>
          <p:nvPr userDrawn="1"/>
        </p:nvSpPr>
        <p:spPr>
          <a:xfrm>
            <a:off x="0" y="5178058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31F467-96A2-41ED-4D5A-F055383A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AD10ED-E7C7-8F9F-F636-B8A3D8CC8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08E6B-3A64-D693-4ECE-4521CDD6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DCFDB-48C7-765F-C3A6-9CB22EA3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D95DE-BD1E-BFB7-8396-59C0BFE6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465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CFC80-788F-B540-1AC6-D5E0225F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36DD8D-BE52-6605-DABD-AE823EC3A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D8AD30-A472-03E3-B756-5B55C4AD9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1D66F6-4F7A-79F8-500B-068CF7668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6CF87F-1A4D-ED2E-3337-0F7CE38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FB553E-6802-29B3-2C1A-697EBC83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5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58202-202A-0DFA-E900-97A1D5A3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41EB3D-0CA8-D00C-C326-E030BFEF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754EE2-B48E-5212-37A4-1182A5316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B7642-5AF9-E1B9-EB73-2D1CBDE9E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FEB966-434D-69B1-7587-21DFF1A7A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742C65-2E0D-6387-C6D9-63C3A7B7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AB3E9FC-0EC7-BB93-18FA-2F4DD206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BE44DE-2F4D-46E7-8C6F-B87F0900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4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2CB35-5E2C-DB98-EFCA-27AFF977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32BE73-1EB7-B7E4-70E7-664A0E2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96F660-799B-C6C8-48AE-3578B706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CCDD3F-39CD-0813-8772-5888E6D7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85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199CB97-1EA8-83AF-B2E6-3E300D4D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B0BECE-477D-F57F-FFAB-086EDE39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B8839-E46C-52AA-0065-413B53D0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2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D747F-835E-0D90-891E-51E907B5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C5E0A-4BE3-E9B7-11AF-2154D1DB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C62822-DB51-78DA-5D99-2C7354D2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4ADFFC-6F38-F5E4-31CF-684762FB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DC0947-3907-535D-FEDF-F8717E2A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99CB5-DA95-A0D1-5B34-C2A862B4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E0BDD-A905-BA25-A416-899F4833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03184C-E5A7-DAB5-6E5F-87108D01D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36CDFB-5110-BF3D-BB15-3DF8A92E5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0C9349-0100-EFF5-FC4B-2407ECD8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4D3E4A-91B0-8FF0-1D71-972EA816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5D966-9C26-93C7-B23F-4292C32B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14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5B5703-379E-FC58-48D6-77DD807D6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0A8E4-3765-EB6D-C7C2-46B649A76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958478-3083-61A6-FC47-C2B3C79F6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335002-B7A7-52FC-2DA4-9F3384FEC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プレースホルダー 6">
            <a:extLst>
              <a:ext uri="{FF2B5EF4-FFF2-40B4-BE49-F238E27FC236}">
                <a16:creationId xmlns:a16="http://schemas.microsoft.com/office/drawing/2014/main" id="{0A42973F-4E25-71F2-F612-51E2BA1F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6057B3B2-2E8A-8309-E6A2-7B029BB8EED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utelecon.adm.u-tokyo.ac.jp/utokyo_account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RqbacxwxeFA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s.apple.com/jp/app/microsoft-authenticator/id983156458" TargetMode="External"/><Relationship Id="rId4" Type="http://schemas.openxmlformats.org/officeDocument/2006/relationships/hyperlink" Target="https://play.google.com/store/apps/details?id=com.azure.authenticator&amp;hl=ja&amp;gl=U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tol.ecc.u-tokyo.ac.jp/" TargetMode="External"/><Relationship Id="rId13" Type="http://schemas.openxmlformats.org/officeDocument/2006/relationships/hyperlink" Target="https://acm.wifi.adm.u-tokyo.ac.jp/secure/user_applies/index/1/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utacm.adm.u-tokyo.ac.jp/webmtn/LoginServlet" TargetMode="External"/><Relationship Id="rId7" Type="http://schemas.openxmlformats.org/officeDocument/2006/relationships/hyperlink" Target="https://u-tokyo-ac-jp.zoom.us/profile" TargetMode="External"/><Relationship Id="rId12" Type="http://schemas.openxmlformats.org/officeDocument/2006/relationships/hyperlink" Target="https://utelecon.adm.u-tokyo.ac.jp/utokyo_wifi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tokyo.enterprise.slack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mail.google.com/a/g.ecc.u-tokyo.ac.jp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hyperlink" Target="https://utas.adm.u-tokyo.ac.jp/" TargetMode="External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www.microsoft365.com/" TargetMode="External"/><Relationship Id="rId9" Type="http://schemas.openxmlformats.org/officeDocument/2006/relationships/image" Target="../media/image2.png"/><Relationship Id="rId14" Type="http://schemas.openxmlformats.org/officeDocument/2006/relationships/hyperlink" Target="https://utelecon.adm.u-tokyo.ac.jp/uta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QCnoXLSCrM" TargetMode="External"/><Relationship Id="rId2" Type="http://schemas.openxmlformats.org/officeDocument/2006/relationships/hyperlink" Target="https://youtu.be/q8Uh7o9qq_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Dwcfbs6R6Ac" TargetMode="External"/><Relationship Id="rId5" Type="http://schemas.openxmlformats.org/officeDocument/2006/relationships/hyperlink" Target="https://youtu.be/QpeJezbmf5g" TargetMode="External"/><Relationship Id="rId4" Type="http://schemas.openxmlformats.org/officeDocument/2006/relationships/hyperlink" Target="https://youtu.be/GUKKp_2yNh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telecon.adm.u-tokyo.ac.jp/utokyo_account/mfa/init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hyperlink" Target="https://www.youtube.com/watch?v=km-v8v_Lvw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account/SitePages/UTokyo-Account-MFA-100.aspx" TargetMode="External"/><Relationship Id="rId2" Type="http://schemas.openxmlformats.org/officeDocument/2006/relationships/hyperlink" Target="https://univtokyo.sharepoint.com/sites/utokyoportal/SitePages/Home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vtokyo.sharepoint.com/:p:/s/utokyoaccount/EQzRN-ZXh7NIrqab0M9pq6sBWuIoLbOMEsJwityqX0R-eA?e=4lZtaI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Security/SitePages/Information_Security_Education_2024.aspx" TargetMode="External"/><Relationship Id="rId2" Type="http://schemas.microsoft.com/office/2018/10/relationships/comments" Target="../comments/modernComment_528_2E9FC3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initial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telecon.adm.u-tokyo.ac.jp/utokyo_wifi/" TargetMode="External"/><Relationship Id="rId4" Type="http://schemas.openxmlformats.org/officeDocument/2006/relationships/hyperlink" Target="https://univtokyo.sharepoint.com/sites/Security/SitePages/Information_Security_Education.aspx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about/objectives" TargetMode="External"/><Relationship Id="rId2" Type="http://schemas.openxmlformats.org/officeDocument/2006/relationships/hyperlink" Target="https://utelecon.adm.u-tokyo.ac.jp/abou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aPigliX-Ny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83957" y="2089150"/>
            <a:ext cx="10017468" cy="1512888"/>
          </a:xfrm>
        </p:spPr>
        <p:txBody>
          <a:bodyPr>
            <a:noAutofit/>
          </a:bodyPr>
          <a:lstStyle/>
          <a:p>
            <a:pPr algn="l"/>
            <a:r>
              <a:rPr lang="ja-JP" altLang="en-US" dirty="0"/>
              <a:t>東京大学</a:t>
            </a:r>
            <a:r>
              <a:rPr kumimoji="1" lang="ja-JP" altLang="en-US" dirty="0"/>
              <a:t>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システムの基本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/>
              <a:t>情報基盤センター長 田浦健次朗</a:t>
            </a:r>
            <a:endParaRPr kumimoji="1" lang="en-US" altLang="ja-JP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F0A23-44BD-5253-ED86-245CEADE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lang="ja-JP" altLang="en-US" dirty="0"/>
              <a:t>の正体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035C8-1C1B-04C6-C52C-A7CDED9A3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825625"/>
            <a:ext cx="11567160" cy="4351338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kumimoji="1" lang="ja-JP" altLang="en-US" dirty="0">
                <a:solidFill>
                  <a:srgbClr val="0070C0"/>
                </a:solidFill>
              </a:rPr>
              <a:t>桁の数字</a:t>
            </a:r>
            <a:r>
              <a:rPr kumimoji="1" lang="en-US" altLang="ja-JP" dirty="0">
                <a:solidFill>
                  <a:srgbClr val="0070C0"/>
                </a:solidFill>
              </a:rPr>
              <a:t>@utac.u-tokyo.ac.jp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桁の数字」は教職員であれば職員証に書かれています（右端の</a:t>
            </a:r>
            <a:r>
              <a:rPr lang="en-US" altLang="ja-JP" dirty="0"/>
              <a:t>10</a:t>
            </a:r>
            <a:r>
              <a:rPr lang="ja-JP" altLang="en-US" dirty="0"/>
              <a:t>桁）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B33320-EF45-7138-9C23-B9E59915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B8F737-8766-A27F-8011-AC9FE9B5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53C693-C0FC-91BB-807D-0D734658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8" name="図 7" descr="文字の書かれた紙&#10;&#10;自動的に生成された説明">
            <a:extLst>
              <a:ext uri="{FF2B5EF4-FFF2-40B4-BE49-F238E27FC236}">
                <a16:creationId xmlns:a16="http://schemas.microsoft.com/office/drawing/2014/main" id="{F46AA820-4C10-4EB6-CB0D-D0ACE5928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8" t="15097" r="2932" b="8587"/>
          <a:stretch/>
        </p:blipFill>
        <p:spPr>
          <a:xfrm>
            <a:off x="6804560" y="3021641"/>
            <a:ext cx="4845133" cy="324501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D00D58-0425-0C68-7B19-ECDCF4F2AD07}"/>
              </a:ext>
            </a:extLst>
          </p:cNvPr>
          <p:cNvSpPr/>
          <p:nvPr/>
        </p:nvSpPr>
        <p:spPr>
          <a:xfrm>
            <a:off x="9836958" y="6032500"/>
            <a:ext cx="1717733" cy="23415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591703-59BA-7043-1012-0FCBB6E6C17E}"/>
              </a:ext>
            </a:extLst>
          </p:cNvPr>
          <p:cNvSpPr/>
          <p:nvPr/>
        </p:nvSpPr>
        <p:spPr>
          <a:xfrm>
            <a:off x="268990" y="4101338"/>
            <a:ext cx="3721553" cy="2555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0070C0"/>
                </a:solidFill>
              </a:rPr>
              <a:t>000000 003456 789012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B40E24F-1372-08EF-0DF7-4EE1FE18D8B3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3990543" y="4229101"/>
            <a:ext cx="5846415" cy="19204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B5445F-EE4F-5DF9-E0BF-CC7EBD5656B2}"/>
              </a:ext>
            </a:extLst>
          </p:cNvPr>
          <p:cNvSpPr txBox="1"/>
          <p:nvPr/>
        </p:nvSpPr>
        <p:spPr>
          <a:xfrm>
            <a:off x="268990" y="4873212"/>
            <a:ext cx="59429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/>
              <a:t>3456780912</a:t>
            </a:r>
            <a:r>
              <a:rPr kumimoji="1" lang="en-US" altLang="ja-JP" sz="3200" dirty="0"/>
              <a:t>@utac.u-tokyo.ac.jp </a:t>
            </a:r>
            <a:r>
              <a:rPr kumimoji="1" lang="ja-JP" altLang="en-US" sz="3200" dirty="0"/>
              <a:t>があなたの</a:t>
            </a:r>
            <a:r>
              <a:rPr kumimoji="1" lang="en-US" altLang="ja-JP" sz="3200" dirty="0"/>
              <a:t>UTokyo Account</a:t>
            </a:r>
            <a:endParaRPr lang="ja-JP" altLang="en-US" sz="3200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D11C5027-AAF0-9E4E-8D68-8ED445A97306}"/>
              </a:ext>
            </a:extLst>
          </p:cNvPr>
          <p:cNvSpPr/>
          <p:nvPr/>
        </p:nvSpPr>
        <p:spPr>
          <a:xfrm>
            <a:off x="1943100" y="4447309"/>
            <a:ext cx="411942" cy="3362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96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14D0AC-A01E-C81A-6F7D-29E00FF8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通称・</a:t>
            </a:r>
            <a:r>
              <a:rPr lang="ja-JP" altLang="en-US" dirty="0"/>
              <a:t>略称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8AEFDB-56A3-A41E-55FF-68E440792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名前が長いので通称・略称がよく使われます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lang="ja-JP" altLang="en-US" dirty="0">
                <a:solidFill>
                  <a:srgbClr val="0070C0"/>
                </a:solidFill>
              </a:rPr>
              <a:t>ケタ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kumimoji="1" lang="ja-JP" altLang="en-US" dirty="0"/>
              <a:t>（読み方：じゅっけた）</a:t>
            </a:r>
            <a:endParaRPr kumimoji="1" lang="en-US" altLang="ja-JP" dirty="0"/>
          </a:p>
          <a:p>
            <a:pPr lvl="1"/>
            <a:r>
              <a:rPr lang="ja-JP" altLang="en-US" dirty="0"/>
              <a:t>例：先生の十桁を教えてください</a:t>
            </a:r>
            <a:endParaRPr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 err="1">
                <a:solidFill>
                  <a:srgbClr val="0070C0"/>
                </a:solidFill>
              </a:rPr>
              <a:t>utac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kumimoji="1" lang="ja-JP" altLang="en-US" dirty="0"/>
              <a:t>（読み方：ユータック）</a:t>
            </a:r>
            <a:endParaRPr kumimoji="1" lang="en-US" altLang="ja-JP" dirty="0"/>
          </a:p>
          <a:p>
            <a:pPr lvl="1"/>
            <a:r>
              <a:rPr lang="ja-JP" altLang="en-US" dirty="0"/>
              <a:t>あなたのユータックを教えてくださいとはあまり言いません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68991C-0D07-B8C4-E02D-E80C16D4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DE5A5B-AF33-62E4-5BC9-5D53B60B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B072CB-ECF0-2CF9-3A78-F0BCEA06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52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7E1E-2BD1-C989-4624-73781F13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02D4F-D60C-6292-2CF8-5B727F7B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A553F-4237-EE2E-2761-F46F49B9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51E71E-3D28-8CC3-E286-884BF6FF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D834AC-7BFF-D331-CABD-20FF92E5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A2C9A3-EDD5-6563-9AF8-19E8897D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291FF0-BAC8-8BE8-E06C-B4234DA244C8}"/>
              </a:ext>
            </a:extLst>
          </p:cNvPr>
          <p:cNvSpPr/>
          <p:nvPr/>
        </p:nvSpPr>
        <p:spPr>
          <a:xfrm>
            <a:off x="1285874" y="3429000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66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28D-39CB-800C-A8E5-EC088949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kumimoji="1" lang="ja-JP" altLang="en-US" dirty="0"/>
              <a:t>で実際に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システムを使うまでの準備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8F9910-ACC3-FBCC-DAB2-4EBDF7AB9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6025"/>
            <a:ext cx="11028680" cy="38703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dirty="0"/>
              <a:t>1.</a:t>
            </a:r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桁」と「初期パスワード」を入手</a:t>
            </a:r>
            <a:endParaRPr lang="en-US" altLang="ja-JP" dirty="0"/>
          </a:p>
          <a:p>
            <a:pPr lvl="1"/>
            <a:r>
              <a:rPr kumimoji="1" lang="ja-JP" altLang="en-US" dirty="0"/>
              <a:t>所属部局（学部や研究科）の人事部から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2. </a:t>
            </a:r>
            <a:r>
              <a:rPr lang="ja-JP" altLang="en-US" dirty="0">
                <a:hlinkClick r:id="rId2"/>
              </a:rPr>
              <a:t>パスワードを設定</a:t>
            </a:r>
            <a:endParaRPr lang="en-US" altLang="ja-JP" dirty="0"/>
          </a:p>
          <a:p>
            <a:pPr lvl="1"/>
            <a:r>
              <a:rPr lang="ja-JP" altLang="en-US" dirty="0"/>
              <a:t>初期パスワードのままでは使えません</a:t>
            </a:r>
            <a:endParaRPr lang="en-US" altLang="ja-JP" dirty="0"/>
          </a:p>
          <a:p>
            <a:pPr lvl="1"/>
            <a:r>
              <a:rPr lang="ja-JP" altLang="en-US" sz="2000" dirty="0"/>
              <a:t>（今は）</a:t>
            </a:r>
            <a:r>
              <a:rPr lang="ja-JP" altLang="en-US" dirty="0"/>
              <a:t>この時点で一部システム</a:t>
            </a:r>
            <a:r>
              <a:rPr lang="ja-JP" altLang="en-US" sz="2000" dirty="0"/>
              <a:t>（</a:t>
            </a:r>
            <a:r>
              <a:rPr lang="en-US" altLang="ja-JP" sz="2000" dirty="0"/>
              <a:t>UTAS</a:t>
            </a:r>
            <a:r>
              <a:rPr lang="ja-JP" altLang="en-US" sz="2000" dirty="0"/>
              <a:t>、</a:t>
            </a:r>
            <a:r>
              <a:rPr lang="en-US" altLang="ja-JP" sz="2000" dirty="0"/>
              <a:t>UTOL</a:t>
            </a:r>
            <a:r>
              <a:rPr lang="ja-JP" altLang="en-US" sz="2000" dirty="0"/>
              <a:t>など）</a:t>
            </a:r>
            <a:r>
              <a:rPr lang="ja-JP" altLang="en-US" dirty="0"/>
              <a:t>にログイン可能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3. </a:t>
            </a:r>
            <a:r>
              <a:rPr lang="ja-JP" altLang="en-US" dirty="0">
                <a:hlinkClick r:id="rId3"/>
              </a:rPr>
              <a:t>多要素認証</a:t>
            </a:r>
            <a:r>
              <a:rPr lang="ja-JP" altLang="en-US" dirty="0"/>
              <a:t>を設定</a:t>
            </a:r>
            <a:endParaRPr lang="en-US" altLang="ja-JP" dirty="0"/>
          </a:p>
          <a:p>
            <a:pPr lvl="1"/>
            <a:r>
              <a:rPr lang="ja-JP" altLang="en-US" dirty="0"/>
              <a:t>全てのシステムにログインが可能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D0F8D8-6F7C-93E9-57A5-A067B7AC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C00B5C-BA69-09BD-AB01-9BE074F4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EFDDCB-E135-F503-FF5B-28E8E77B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13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869DC35-E202-6034-D602-B45935DDC3D8}"/>
              </a:ext>
            </a:extLst>
          </p:cNvPr>
          <p:cNvGrpSpPr/>
          <p:nvPr/>
        </p:nvGrpSpPr>
        <p:grpSpPr>
          <a:xfrm>
            <a:off x="1380670" y="1717517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4"/>
              <a:extLst>
                <a:ext uri="{FF2B5EF4-FFF2-40B4-BE49-F238E27FC236}">
                  <a16:creationId xmlns:a16="http://schemas.microsoft.com/office/drawing/2014/main" id="{98AEC245-98F6-D27E-5DB0-DB4BFDF19939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en-US" altLang="ja-JP" sz="3200" dirty="0" err="1"/>
                <a:t>utokyo</a:t>
              </a:r>
              <a:r>
                <a:rPr lang="en-US" altLang="ja-JP" sz="3200" dirty="0"/>
                <a:t> account </a:t>
              </a:r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84C5151D-CE8D-04AA-69B3-6EAF7FA2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36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8AFA5A-05C7-50B7-DE84-578E2E4D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kumimoji="1" lang="ja-JP" altLang="en-US" dirty="0"/>
              <a:t>パスワード設定画面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DAA03F-54F2-7E16-C864-F2477B05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ECA92E-90AC-B873-90F0-F51E867A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030DAC-CE1D-62B0-889A-D11D7CA4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438A45-ADAF-E068-0B93-2D8CC3C22027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0" name="コンテンツ プレースホルダー 1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BB5D4D9-5D60-91A8-32C1-58EAC272B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9272" y="1825625"/>
            <a:ext cx="6160805" cy="4351338"/>
          </a:xfr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3C27CBC-CA6B-5672-AB90-A7D5FA041B7B}"/>
              </a:ext>
            </a:extLst>
          </p:cNvPr>
          <p:cNvGrpSpPr/>
          <p:nvPr/>
        </p:nvGrpSpPr>
        <p:grpSpPr>
          <a:xfrm>
            <a:off x="1139059" y="3429000"/>
            <a:ext cx="7014342" cy="1155526"/>
            <a:chOff x="1139059" y="3429000"/>
            <a:chExt cx="7014342" cy="1155526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207D7AF-7909-FB25-D15F-4F6B508A2502}"/>
                </a:ext>
              </a:extLst>
            </p:cNvPr>
            <p:cNvSpPr txBox="1"/>
            <p:nvPr/>
          </p:nvSpPr>
          <p:spPr>
            <a:xfrm>
              <a:off x="1139059" y="3429000"/>
              <a:ext cx="5002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10</a:t>
              </a:r>
              <a:r>
                <a:rPr kumimoji="1" lang="ja-JP" altLang="en-US" sz="2400" dirty="0"/>
                <a:t>桁を</a:t>
              </a:r>
              <a:r>
                <a:rPr kumimoji="1" lang="ja-JP" altLang="en-US" sz="2400" dirty="0">
                  <a:solidFill>
                    <a:srgbClr val="FF0000"/>
                  </a:solidFill>
                </a:rPr>
                <a:t>（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@utac</a:t>
              </a:r>
              <a:r>
                <a:rPr kumimoji="1" lang="ja-JP" altLang="en-US" sz="2400" dirty="0">
                  <a:solidFill>
                    <a:srgbClr val="FF0000"/>
                  </a:solidFill>
                </a:rPr>
                <a:t>以降はナシで）</a:t>
              </a:r>
              <a:r>
                <a:rPr kumimoji="1" lang="ja-JP" altLang="en-US" sz="2400" dirty="0"/>
                <a:t>入力</a:t>
              </a:r>
            </a:p>
          </p:txBody>
        </p:sp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E1A8B292-551D-9B56-B543-991B537048AF}"/>
                </a:ext>
              </a:extLst>
            </p:cNvPr>
            <p:cNvSpPr/>
            <p:nvPr/>
          </p:nvSpPr>
          <p:spPr>
            <a:xfrm>
              <a:off x="7277101" y="4146115"/>
              <a:ext cx="876300" cy="43841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E4A3ECD3-9468-267E-D4A8-7AA908791F28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>
              <a:off x="6141775" y="3659833"/>
              <a:ext cx="1573476" cy="4862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079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B9D62-93D0-BFD3-B74C-06A33522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ためしに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にログインしてみる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275300-1B13-C043-B1DC-ED892E6B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67A88C-7A96-96D0-A0D8-379C4D27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AAE226-F937-D74E-956C-2F9EF680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20" name="utol-login">
            <a:hlinkClick r:id="" action="ppaction://media"/>
            <a:extLst>
              <a:ext uri="{FF2B5EF4-FFF2-40B4-BE49-F238E27FC236}">
                <a16:creationId xmlns:a16="http://schemas.microsoft.com/office/drawing/2014/main" id="{C7CC3F09-ACFA-B514-3823-5721FF9E4C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785461"/>
            <a:ext cx="5903291" cy="4195208"/>
          </a:xfrm>
        </p:spPr>
      </p:pic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F7967732-7960-7607-4004-85DA66942B8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040" y="1825625"/>
            <a:ext cx="5590430" cy="4351338"/>
          </a:xfrm>
        </p:spPr>
        <p:txBody>
          <a:bodyPr/>
          <a:lstStyle/>
          <a:p>
            <a:r>
              <a:rPr lang="ja-JP" altLang="en-US" dirty="0"/>
              <a:t>注：右は多要素認証を設定（後述）した場合の画面です</a:t>
            </a:r>
            <a:endParaRPr lang="en-US" altLang="ja-JP" dirty="0"/>
          </a:p>
          <a:p>
            <a:r>
              <a:rPr kumimoji="1" lang="ja-JP" altLang="en-US" dirty="0"/>
              <a:t>たった今は多要素認証なしでも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は使えますが、もうすぐ</a:t>
            </a:r>
            <a:r>
              <a:rPr lang="ja-JP" altLang="en-US" dirty="0"/>
              <a:t>多要素認証なしでは使えなく</a:t>
            </a:r>
            <a:r>
              <a:rPr kumimoji="1" lang="ja-JP" altLang="en-US" dirty="0"/>
              <a:t>なります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303333-98FF-04BA-FA25-5C10FEC303B9}"/>
              </a:ext>
            </a:extLst>
          </p:cNvPr>
          <p:cNvSpPr txBox="1"/>
          <p:nvPr/>
        </p:nvSpPr>
        <p:spPr>
          <a:xfrm>
            <a:off x="7435849" y="5992297"/>
            <a:ext cx="322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5"/>
              </a:rPr>
              <a:t>https://youtu.be/RqbacxwxeFA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83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7D42-1349-C1DC-B53F-34480805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14C49A-5C50-7CFD-F0EE-A4BD7E2D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8E487C-2D2E-7C36-FC2D-020D392B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4AF5B8-16DA-FD08-8569-DD0AFC21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02A2C0-2C0F-5603-3388-0B12DED8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EBCA23-F8BF-FE14-F035-643087F5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CEA898C-EC6F-D7CB-DE03-0CF084470B9E}"/>
              </a:ext>
            </a:extLst>
          </p:cNvPr>
          <p:cNvGrpSpPr/>
          <p:nvPr/>
        </p:nvGrpSpPr>
        <p:grpSpPr>
          <a:xfrm>
            <a:off x="3581400" y="3640745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89779D66-171E-D2E7-302F-47718DFB10B8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080E698C-3B4E-130D-5FA3-8439301F1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256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D6B7-7D8D-4530-96FD-42CBAB5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E777CB-0FF5-477E-AA59-61B96770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一般には、正当な利用者しか知る（持つ）はずのない</a:t>
            </a:r>
            <a:r>
              <a:rPr kumimoji="1" lang="en-US" altLang="ja-JP" dirty="0">
                <a:solidFill>
                  <a:srgbClr val="0070C0"/>
                </a:solidFill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</a:rPr>
              <a:t>つ以上の情報</a:t>
            </a:r>
            <a:r>
              <a:rPr lang="ja-JP" altLang="en-US" dirty="0"/>
              <a:t>を確認してログイン許可すること</a:t>
            </a:r>
            <a:endParaRPr lang="en-US" altLang="ja-JP" dirty="0"/>
          </a:p>
          <a:p>
            <a:pPr lvl="1"/>
            <a:r>
              <a:rPr kumimoji="1" lang="ja-JP" altLang="en-US" dirty="0"/>
              <a:t>パスワード、</a:t>
            </a:r>
            <a:r>
              <a:rPr lang="ja-JP" altLang="en-US" dirty="0"/>
              <a:t>電話、スマホ、専用デバイス、生体情報、</a:t>
            </a:r>
            <a:r>
              <a:rPr lang="en-US" altLang="ja-JP" dirty="0"/>
              <a:t>etc.</a:t>
            </a:r>
          </a:p>
          <a:p>
            <a:r>
              <a:rPr lang="ja-JP" altLang="en-US" dirty="0"/>
              <a:t>パターン</a:t>
            </a:r>
            <a:r>
              <a:rPr lang="en-US" altLang="ja-JP" dirty="0"/>
              <a:t>1:</a:t>
            </a:r>
            <a:r>
              <a:rPr lang="ja-JP" altLang="en-US" dirty="0">
                <a:solidFill>
                  <a:srgbClr val="F010D5"/>
                </a:solidFill>
              </a:rPr>
              <a:t>  </a:t>
            </a:r>
            <a:r>
              <a:rPr kumimoji="1" lang="ja-JP" altLang="en-US" dirty="0">
                <a:solidFill>
                  <a:srgbClr val="0070C0"/>
                </a:solidFill>
              </a:rPr>
              <a:t>パスワード</a:t>
            </a:r>
            <a:r>
              <a:rPr kumimoji="1" lang="ja-JP" altLang="en-US" dirty="0"/>
              <a:t>＋</a:t>
            </a:r>
            <a:r>
              <a:rPr kumimoji="1" lang="ja-JP" altLang="en-US" dirty="0">
                <a:solidFill>
                  <a:srgbClr val="0070C0"/>
                </a:solidFill>
              </a:rPr>
              <a:t>何か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/>
              <a:t>パターン</a:t>
            </a:r>
            <a:r>
              <a:rPr kumimoji="1" lang="en-US" altLang="ja-JP" dirty="0"/>
              <a:t>2:</a:t>
            </a:r>
            <a:r>
              <a:rPr kumimoji="1" lang="ja-JP" altLang="en-US" dirty="0"/>
              <a:t>  「</a:t>
            </a:r>
            <a:r>
              <a:rPr lang="ja-JP" altLang="en-US" dirty="0"/>
              <a:t>パスワードレス認証」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スマホ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専用デバイス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r>
              <a:rPr lang="ja-JP" altLang="en-US" dirty="0"/>
              <a:t>など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58164-71D1-4096-A983-7F0BD95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911568-A1B7-4B80-9366-5BA52F46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40BE4-2CCF-4E5A-853E-B299FDF2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1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85C124-BB7B-4E23-B72C-EBA39BEA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なぜ多要素認証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A86047-F155-4E10-9921-4500C318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178" y="2088292"/>
            <a:ext cx="9947190" cy="393784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多要素にすることでパスワードだけの状態よりも</a:t>
            </a:r>
            <a:r>
              <a:rPr kumimoji="1" lang="ja-JP" altLang="en-US" dirty="0">
                <a:solidFill>
                  <a:srgbClr val="0070C0"/>
                </a:solidFill>
              </a:rPr>
              <a:t>「格段に」</a:t>
            </a:r>
            <a:r>
              <a:rPr kumimoji="1" lang="ja-JP" altLang="en-US" dirty="0"/>
              <a:t>安全になる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特に、標的型メール・フィッシング（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）に対する防御</a:t>
            </a:r>
            <a:endParaRPr kumimoji="1" lang="en-US" altLang="ja-JP" dirty="0"/>
          </a:p>
          <a:p>
            <a:pPr lvl="1"/>
            <a:r>
              <a:rPr lang="ja-JP" altLang="en-US" sz="1400" dirty="0"/>
              <a:t>（</a:t>
            </a:r>
            <a:r>
              <a:rPr lang="en-US" altLang="ja-JP" sz="1400" dirty="0"/>
              <a:t>※</a:t>
            </a:r>
            <a:r>
              <a:rPr lang="ja-JP" altLang="en-US" sz="1400" dirty="0"/>
              <a:t>）メールに埋め込まれたリンクなどで攻撃者のサイトへ誘導しパスワードを入力させる</a:t>
            </a:r>
            <a:endParaRPr lang="en-US" altLang="ja-JP" sz="1400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バラバラなアカウントを統一</a:t>
            </a:r>
            <a:r>
              <a:rPr lang="ja-JP" altLang="en-US" dirty="0">
                <a:solidFill>
                  <a:srgbClr val="0070C0"/>
                </a:solidFill>
              </a:rPr>
              <a:t>（</a:t>
            </a:r>
            <a:r>
              <a:rPr lang="en-US" altLang="ja-JP" dirty="0">
                <a:solidFill>
                  <a:srgbClr val="0070C0"/>
                </a:solidFill>
              </a:rPr>
              <a:t>SSO</a:t>
            </a:r>
            <a:r>
              <a:rPr lang="ja-JP" altLang="en-US" dirty="0">
                <a:solidFill>
                  <a:srgbClr val="0070C0"/>
                </a:solidFill>
              </a:rPr>
              <a:t>）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</a:rPr>
              <a:t>＋それを強固に守る 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 </a:t>
            </a:r>
            <a:r>
              <a:rPr lang="ja-JP" altLang="en-US" dirty="0">
                <a:solidFill>
                  <a:srgbClr val="0070C0"/>
                </a:solidFill>
              </a:rPr>
              <a:t>安全性と利便性を両立</a:t>
            </a:r>
            <a:endParaRPr lang="en-US" altLang="ja-JP" dirty="0">
              <a:solidFill>
                <a:srgbClr val="0070C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29CE6F-95F3-4261-B1BE-0B4A93BF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1BB01-CAE4-4588-B0DA-F58A3B85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FA1D1-D766-49CA-80C4-0BCB819C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34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C94315-A35E-427A-AB18-6A0F94E6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面倒くさくないですか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43AE8E-BCA2-4A8B-A2CC-537E4602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B4E35-3B26-42AA-8F20-C293ECB8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E5818-2CE1-4808-9911-FE86D352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8" name="図 7" descr="携帯電話の画面のスクリーンショット&#10;&#10;自動的に生成された説明">
            <a:extLst>
              <a:ext uri="{FF2B5EF4-FFF2-40B4-BE49-F238E27FC236}">
                <a16:creationId xmlns:a16="http://schemas.microsoft.com/office/drawing/2014/main" id="{970B7757-D2DA-4408-A26F-5E6384AE6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6120" y="4702687"/>
            <a:ext cx="2898106" cy="2018788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3198D2-7E24-4F55-BEA5-1E1FFFFE9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方法によって違いますがスマホの認証アプリ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を用いた方法は</a:t>
            </a:r>
            <a:r>
              <a:rPr lang="ja-JP" altLang="en-US" dirty="0"/>
              <a:t>そこそこ</a:t>
            </a:r>
            <a:r>
              <a:rPr kumimoji="1" lang="ja-JP" altLang="en-US" dirty="0"/>
              <a:t>楽</a:t>
            </a:r>
            <a:endParaRPr kumimoji="1" lang="en-US" altLang="ja-JP" dirty="0"/>
          </a:p>
          <a:p>
            <a:pPr lvl="1"/>
            <a:r>
              <a:rPr lang="en-US" altLang="ja-JP" dirty="0">
                <a:hlinkClick r:id="rId4"/>
              </a:rPr>
              <a:t>Android</a:t>
            </a:r>
            <a:r>
              <a:rPr lang="ja-JP" altLang="en-US" dirty="0"/>
              <a:t>（</a:t>
            </a:r>
            <a:r>
              <a:rPr lang="en-US" altLang="ja-JP" dirty="0"/>
              <a:t>Google Play Store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iOS</a:t>
            </a:r>
            <a:r>
              <a:rPr lang="ja-JP" altLang="en-US" dirty="0"/>
              <a:t>（</a:t>
            </a:r>
            <a:r>
              <a:rPr lang="en-US" altLang="ja-JP" dirty="0"/>
              <a:t>App Store</a:t>
            </a:r>
            <a:r>
              <a:rPr lang="ja-JP" altLang="en-US" dirty="0"/>
              <a:t>）</a:t>
            </a:r>
            <a:endParaRPr kumimoji="1" lang="en-US" altLang="ja-JP" dirty="0"/>
          </a:p>
          <a:p>
            <a:r>
              <a:rPr lang="ja-JP" altLang="en-US" dirty="0"/>
              <a:t>スマホを常に持ち歩いている人なら</a:t>
            </a:r>
            <a:r>
              <a:rPr lang="ja-JP" altLang="en-US" dirty="0">
                <a:sym typeface="Symbol" panose="05050102010706020507" pitchFamily="18" charset="2"/>
              </a:rPr>
              <a:t></a:t>
            </a:r>
            <a:r>
              <a:rPr lang="ja-JP" altLang="en-US" dirty="0">
                <a:solidFill>
                  <a:srgbClr val="0070C0"/>
                </a:solidFill>
              </a:rPr>
              <a:t>スマホを開く</a:t>
            </a:r>
            <a:r>
              <a:rPr lang="en-US" altLang="ja-JP" dirty="0">
                <a:solidFill>
                  <a:srgbClr val="0070C0"/>
                </a:solidFill>
              </a:rPr>
              <a:t>+ α</a:t>
            </a:r>
            <a:r>
              <a:rPr lang="ja-JP" altLang="en-US" dirty="0">
                <a:solidFill>
                  <a:srgbClr val="0070C0"/>
                </a:solidFill>
              </a:rPr>
              <a:t>程度の手間</a:t>
            </a:r>
            <a:endParaRPr lang="en-US" altLang="ja-JP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7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703F8-D235-8E4C-E848-C94B49B7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代表的な</a:t>
            </a:r>
            <a:r>
              <a:rPr kumimoji="1" lang="ja-JP" altLang="en-US" dirty="0"/>
              <a:t>システム一覧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3481-007E-77A5-AA69-05D65A76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AB9F9D-1915-C72D-0C06-8815B6B0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C6E168-2492-6594-B8BF-F27FB93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E918BE43-F236-31B7-5727-F54D44BC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箱からサインインページへ飛べます</a:t>
            </a:r>
            <a:endParaRPr kumimoji="1" lang="en-US" altLang="ja-JP" dirty="0"/>
          </a:p>
          <a:p>
            <a:r>
              <a:rPr kumimoji="1" lang="en-US" altLang="ja-JP" dirty="0"/>
              <a:t> </a:t>
            </a:r>
            <a:r>
              <a:rPr lang="ja-JP" altLang="en-US" dirty="0"/>
              <a:t>     から</a:t>
            </a:r>
            <a:r>
              <a:rPr lang="en-US" altLang="ja-JP" dirty="0"/>
              <a:t>utelecon</a:t>
            </a:r>
            <a:r>
              <a:rPr lang="ja-JP" altLang="en-US" dirty="0"/>
              <a:t>の説明ページへ飛べます</a:t>
            </a:r>
            <a:endParaRPr lang="en-US" altLang="ja-JP" dirty="0"/>
          </a:p>
          <a:p>
            <a:pPr lvl="1"/>
            <a:r>
              <a:rPr kumimoji="1" lang="ja-JP" altLang="en-US" dirty="0"/>
              <a:t>初めてのサインインの前に一読ください</a:t>
            </a:r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644D1BA6-DF87-3707-13DD-E77F089A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27" y="2451456"/>
            <a:ext cx="487596" cy="487596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19BD046-74EC-B570-EE49-D5559D85D945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106821CD-989B-E90E-4955-942955DA752D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28" name="テキスト ボックス 27">
                <a:hlinkClick r:id="rId3"/>
                <a:extLst>
                  <a:ext uri="{FF2B5EF4-FFF2-40B4-BE49-F238E27FC236}">
                    <a16:creationId xmlns:a16="http://schemas.microsoft.com/office/drawing/2014/main" id="{03C7A314-D77A-B38F-5169-84BFC41AB89E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67E99549-86D8-2959-436F-0DF43B16CE21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25" name="テキスト ボックス 24">
                  <a:hlinkClick r:id="rId4"/>
                  <a:extLst>
                    <a:ext uri="{FF2B5EF4-FFF2-40B4-BE49-F238E27FC236}">
                      <a16:creationId xmlns:a16="http://schemas.microsoft.com/office/drawing/2014/main" id="{1ABA17C4-36CF-8858-E998-713B76D16A08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7EF0676B-5239-CD17-D43C-17283EA552BC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43448F-BE75-BCDC-B5D5-64695DFDC28C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23" name="テキスト ボックス 22">
                  <a:hlinkClick r:id="rId5"/>
                  <a:extLst>
                    <a:ext uri="{FF2B5EF4-FFF2-40B4-BE49-F238E27FC236}">
                      <a16:creationId xmlns:a16="http://schemas.microsoft.com/office/drawing/2014/main" id="{01A82A13-3B6E-03CB-926C-18563C023C8C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A66F0BA3-7566-3F6C-640A-11DD1F04D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D8349B15-0E70-E90C-EFA0-57095E1C7BC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24" name="テキスト ボックス 23">
                  <a:hlinkClick r:id="rId6"/>
                  <a:extLst>
                    <a:ext uri="{FF2B5EF4-FFF2-40B4-BE49-F238E27FC236}">
                      <a16:creationId xmlns:a16="http://schemas.microsoft.com/office/drawing/2014/main" id="{324F8E7A-C136-B994-24B2-3ABA7668B8CF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F737E881-AF5C-0AAE-77AD-05AE9DC60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E475EA2B-9F4A-9C1E-B5C7-8773474FD446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22" name="テキスト ボックス 21">
                  <a:hlinkClick r:id="rId7"/>
                  <a:extLst>
                    <a:ext uri="{FF2B5EF4-FFF2-40B4-BE49-F238E27FC236}">
                      <a16:creationId xmlns:a16="http://schemas.microsoft.com/office/drawing/2014/main" id="{E6DFACFB-6918-D29D-9488-E93FB89DCDCC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5" name="直線矢印コネクタ 34">
                  <a:extLst>
                    <a:ext uri="{FF2B5EF4-FFF2-40B4-BE49-F238E27FC236}">
                      <a16:creationId xmlns:a16="http://schemas.microsoft.com/office/drawing/2014/main" id="{8A8E1A74-1B6D-A2FF-414F-7FA53054D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2A337E26-FC25-3139-62AD-A0A7CFB4DE78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20" name="図 19">
                  <a:hlinkClick r:id="rId8"/>
                  <a:extLst>
                    <a:ext uri="{FF2B5EF4-FFF2-40B4-BE49-F238E27FC236}">
                      <a16:creationId xmlns:a16="http://schemas.microsoft.com/office/drawing/2014/main" id="{BCF379F5-29C1-3B8B-A9C3-CE3547505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A46A0926-CAD1-3508-5322-AB3B8A8F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23889BA5-4630-6233-052E-7676E0CCB7D9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18" name="図 17">
                  <a:hlinkClick r:id="rId10"/>
                  <a:extLst>
                    <a:ext uri="{FF2B5EF4-FFF2-40B4-BE49-F238E27FC236}">
                      <a16:creationId xmlns:a16="http://schemas.microsoft.com/office/drawing/2014/main" id="{B21CDEB8-B331-AA64-4CE4-29B24BC48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7" name="直線矢印コネクタ 36">
                  <a:extLst>
                    <a:ext uri="{FF2B5EF4-FFF2-40B4-BE49-F238E27FC236}">
                      <a16:creationId xmlns:a16="http://schemas.microsoft.com/office/drawing/2014/main" id="{48076465-2B82-8B86-B510-C6A7C397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830B0B2-FD6E-C528-D708-E1C59834430E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1" name="テキスト ボックス 20">
                  <a:hlinkClick r:id="rId12"/>
                  <a:extLst>
                    <a:ext uri="{FF2B5EF4-FFF2-40B4-BE49-F238E27FC236}">
                      <a16:creationId xmlns:a16="http://schemas.microsoft.com/office/drawing/2014/main" id="{F1A3018D-BB8F-B8FF-6CD6-7D7530FD0937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9" name="テキスト ボックス 28">
                  <a:hlinkClick r:id="rId13"/>
                  <a:extLst>
                    <a:ext uri="{FF2B5EF4-FFF2-40B4-BE49-F238E27FC236}">
                      <a16:creationId xmlns:a16="http://schemas.microsoft.com/office/drawing/2014/main" id="{D75F34FC-5A3A-0A61-CAA6-A1EE5B9D16C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A8769216-1267-835E-51C1-3FEBF60C7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矢印コネクタ 38">
                  <a:extLst>
                    <a:ext uri="{FF2B5EF4-FFF2-40B4-BE49-F238E27FC236}">
                      <a16:creationId xmlns:a16="http://schemas.microsoft.com/office/drawing/2014/main" id="{3634F2EE-7D67-D27D-0F12-E28A75EE64A8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図 7" descr="ロゴ&#10;&#10;自動的に生成された説明">
              <a:hlinkClick r:id="rId14"/>
              <a:extLst>
                <a:ext uri="{FF2B5EF4-FFF2-40B4-BE49-F238E27FC236}">
                  <a16:creationId xmlns:a16="http://schemas.microsoft.com/office/drawing/2014/main" id="{7B794D20-1524-85F1-7807-799C1109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9" name="図 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AC02758-7111-17B0-FCF1-984C6319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F302512D-37D6-BF93-B7F1-1B9A222A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D8BA068-4CB9-9A48-DCD6-76F01DF0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28FA5A19-16D5-8252-EE7F-83C3D1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72C092CC-35B9-3141-C8AF-365C49B5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2"/>
              <a:extLst>
                <a:ext uri="{FF2B5EF4-FFF2-40B4-BE49-F238E27FC236}">
                  <a16:creationId xmlns:a16="http://schemas.microsoft.com/office/drawing/2014/main" id="{3AEC681B-D658-C531-D0EF-B01986C5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87924C59-AAAD-78E9-1DAF-61E01E54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770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6A7DA-444C-451B-9AC1-EF82996F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74638"/>
            <a:ext cx="11001376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多要素認証の色々な方法（パスワード＋</a:t>
            </a:r>
            <a:r>
              <a:rPr kumimoji="1" lang="ja-JP" altLang="en-US" b="1" dirty="0"/>
              <a:t>何か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60BE2-AB73-447C-B5D8-95C6FADAA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1" y="1828800"/>
            <a:ext cx="12072730" cy="5155096"/>
          </a:xfrm>
        </p:spPr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Microsoft Authenticator</a:t>
            </a:r>
            <a:r>
              <a:rPr lang="ja-JP" altLang="en-US" dirty="0"/>
              <a:t>（</a:t>
            </a:r>
            <a:r>
              <a:rPr lang="ja-JP" altLang="en-US" sz="3600" dirty="0">
                <a:solidFill>
                  <a:srgbClr val="0070C0"/>
                </a:solidFill>
              </a:rPr>
              <a:t>推</a:t>
            </a:r>
            <a:r>
              <a:rPr lang="en-US" altLang="ja-JP" sz="2400" dirty="0"/>
              <a:t> 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携帯を開けて</a:t>
            </a:r>
            <a:r>
              <a:rPr lang="en-US" altLang="ja-JP" dirty="0"/>
              <a:t>2</a:t>
            </a:r>
            <a:r>
              <a:rPr lang="ja-JP" altLang="en-US" dirty="0"/>
              <a:t>桁の数字を入力</a:t>
            </a:r>
            <a:endParaRPr kumimoji="1" lang="en-US" altLang="ja-JP" dirty="0">
              <a:hlinkClick r:id="rId3"/>
            </a:endParaRPr>
          </a:p>
          <a:p>
            <a:r>
              <a:rPr kumimoji="1" lang="ja-JP" altLang="en-US" dirty="0">
                <a:hlinkClick r:id="rId4"/>
              </a:rPr>
              <a:t>携帯のショートメッセージサービス（</a:t>
            </a:r>
            <a:r>
              <a:rPr kumimoji="1" lang="en-US" altLang="ja-JP" dirty="0">
                <a:hlinkClick r:id="rId4"/>
              </a:rPr>
              <a:t>SMS</a:t>
            </a:r>
            <a:r>
              <a:rPr kumimoji="1" lang="ja-JP" altLang="en-US" dirty="0">
                <a:hlinkClick r:id="rId4"/>
              </a:rPr>
              <a:t>）</a:t>
            </a:r>
            <a:endParaRPr kumimoji="1" lang="en-US" altLang="ja-JP" dirty="0"/>
          </a:p>
          <a:p>
            <a:pPr lvl="1"/>
            <a:r>
              <a:rPr lang="ja-JP" altLang="en-US" dirty="0"/>
              <a:t>携帯に</a:t>
            </a:r>
            <a:r>
              <a:rPr kumimoji="1" lang="ja-JP" altLang="en-US" dirty="0"/>
              <a:t>テキストで飛んでくる</a:t>
            </a:r>
            <a:r>
              <a:rPr kumimoji="1" lang="en-US" altLang="ja-JP" dirty="0"/>
              <a:t>6</a:t>
            </a:r>
            <a:r>
              <a:rPr kumimoji="1" lang="ja-JP" altLang="en-US" dirty="0"/>
              <a:t>桁の数字をサイトに入力</a:t>
            </a:r>
            <a:endParaRPr kumimoji="1" lang="en-US" altLang="ja-JP" dirty="0"/>
          </a:p>
          <a:p>
            <a:r>
              <a:rPr lang="ja-JP" altLang="en-US" dirty="0"/>
              <a:t>音声電話（</a:t>
            </a:r>
            <a:r>
              <a:rPr kumimoji="1" lang="ja-JP" altLang="en-US" dirty="0">
                <a:hlinkClick r:id="rId3"/>
              </a:rPr>
              <a:t>携帯</a:t>
            </a:r>
            <a:r>
              <a:rPr kumimoji="1" lang="ja-JP" altLang="en-US" dirty="0"/>
              <a:t>、</a:t>
            </a:r>
            <a:r>
              <a:rPr lang="ja-JP" altLang="en-US" dirty="0">
                <a:hlinkClick r:id="rId5"/>
              </a:rPr>
              <a:t>いえでん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電話に出て</a:t>
            </a:r>
            <a:r>
              <a:rPr lang="en-US" altLang="ja-JP" dirty="0"/>
              <a:t>#</a:t>
            </a:r>
            <a:r>
              <a:rPr lang="ja-JP" altLang="en-US" dirty="0"/>
              <a:t>キーを押す</a:t>
            </a:r>
            <a:r>
              <a:rPr lang="ja-JP" altLang="en-US" sz="1800" dirty="0"/>
              <a:t>スマホがなければ意外と</a:t>
            </a:r>
            <a:r>
              <a:rPr lang="ja-JP" altLang="en-US" sz="2000" dirty="0">
                <a:solidFill>
                  <a:srgbClr val="0070C0"/>
                </a:solidFill>
              </a:rPr>
              <a:t>推</a:t>
            </a:r>
            <a:r>
              <a:rPr lang="en-US" altLang="ja-JP" sz="1800" dirty="0"/>
              <a:t>? </a:t>
            </a:r>
            <a:endParaRPr lang="en-US" altLang="ja-JP" dirty="0"/>
          </a:p>
          <a:p>
            <a:r>
              <a:rPr lang="en-US" altLang="ja-JP" dirty="0">
                <a:hlinkClick r:id="rId6"/>
              </a:rPr>
              <a:t>Google</a:t>
            </a:r>
            <a:r>
              <a:rPr lang="ja-JP" altLang="en-US" dirty="0">
                <a:hlinkClick r:id="rId6"/>
              </a:rPr>
              <a:t>認証システム</a:t>
            </a:r>
            <a:endParaRPr lang="en-US" altLang="ja-JP" dirty="0"/>
          </a:p>
          <a:p>
            <a:pPr lvl="1"/>
            <a:r>
              <a:rPr lang="ja-JP" altLang="en-US" dirty="0"/>
              <a:t>アプリを開いて表示される</a:t>
            </a:r>
            <a:r>
              <a:rPr lang="en-US" altLang="ja-JP" dirty="0"/>
              <a:t>6</a:t>
            </a:r>
            <a:r>
              <a:rPr lang="ja-JP" altLang="en-US" dirty="0"/>
              <a:t>桁の数字をサイトに入力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DAC441-42F8-4D3F-9E5E-DC53F490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ADC434-7044-43F5-B2AD-BA1BD08C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D5FE46-D2DC-4983-B9BE-DCEEBE09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3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pic>
        <p:nvPicPr>
          <p:cNvPr id="11" name="mfa-ms-authenticator-2digit-signin">
            <a:hlinkClick r:id="" action="ppaction://media"/>
            <a:extLst>
              <a:ext uri="{FF2B5EF4-FFF2-40B4-BE49-F238E27FC236}">
                <a16:creationId xmlns:a16="http://schemas.microsoft.com/office/drawing/2014/main" id="{BEAEECBE-AEC9-D69A-3B2D-79EF3F7711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058" y="276225"/>
            <a:ext cx="10809112" cy="608012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7EC304-71BC-3A5F-47A3-3C67107580E5}"/>
              </a:ext>
            </a:extLst>
          </p:cNvPr>
          <p:cNvSpPr txBox="1"/>
          <p:nvPr/>
        </p:nvSpPr>
        <p:spPr>
          <a:xfrm>
            <a:off x="1121058" y="240040"/>
            <a:ext cx="3697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Microsoft</a:t>
            </a:r>
            <a:r>
              <a:rPr lang="ja-JP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Authenticator</a:t>
            </a:r>
            <a:endParaRPr lang="ja-JP" alt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18180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pic>
        <p:nvPicPr>
          <p:cNvPr id="8" name="sms-pc-phone">
            <a:hlinkClick r:id="" action="ppaction://media"/>
            <a:extLst>
              <a:ext uri="{FF2B5EF4-FFF2-40B4-BE49-F238E27FC236}">
                <a16:creationId xmlns:a16="http://schemas.microsoft.com/office/drawing/2014/main" id="{975BBE18-1752-380C-2FC8-F8695F1FF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478" y="136525"/>
            <a:ext cx="8300023" cy="622501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F7E729-9A7C-13B9-0F08-7CA242B23753}"/>
              </a:ext>
            </a:extLst>
          </p:cNvPr>
          <p:cNvSpPr txBox="1"/>
          <p:nvPr/>
        </p:nvSpPr>
        <p:spPr>
          <a:xfrm>
            <a:off x="1180856" y="225065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SMS</a:t>
            </a:r>
            <a:r>
              <a:rPr lang="ja-JP" altLang="en-US" sz="2800" dirty="0">
                <a:solidFill>
                  <a:schemeClr val="bg1"/>
                </a:solidFill>
              </a:rPr>
              <a:t> 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416619503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pic>
        <p:nvPicPr>
          <p:cNvPr id="9" name="voice-pc-phone">
            <a:hlinkClick r:id="" action="ppaction://media"/>
            <a:extLst>
              <a:ext uri="{FF2B5EF4-FFF2-40B4-BE49-F238E27FC236}">
                <a16:creationId xmlns:a16="http://schemas.microsoft.com/office/drawing/2014/main" id="{AD7DCF76-C05E-0572-3058-EBDEDBB74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78" y="176078"/>
            <a:ext cx="8422397" cy="631679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44644F-5EE2-0C53-9988-943A01468C20}"/>
              </a:ext>
            </a:extLst>
          </p:cNvPr>
          <p:cNvSpPr txBox="1"/>
          <p:nvPr/>
        </p:nvSpPr>
        <p:spPr>
          <a:xfrm>
            <a:off x="1098578" y="28052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音声電話（携帯）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6096000" y="3523463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>
                <a:solidFill>
                  <a:schemeClr val="bg1"/>
                </a:solidFill>
              </a:rPr>
              <a:t>Google</a:t>
            </a:r>
            <a:r>
              <a:rPr lang="ja-JP" altLang="en-US" sz="2800">
                <a:solidFill>
                  <a:schemeClr val="bg1"/>
                </a:solidFill>
              </a:rPr>
              <a:t>（</a:t>
            </a:r>
            <a:r>
              <a:rPr lang="en-US" altLang="ja-JP" sz="2800">
                <a:solidFill>
                  <a:schemeClr val="bg1"/>
                </a:solidFill>
              </a:rPr>
              <a:t>6</a:t>
            </a:r>
            <a:r>
              <a:rPr lang="ja-JP" altLang="en-US" sz="280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184925908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pic>
        <p:nvPicPr>
          <p:cNvPr id="10" name="google-authenticator-pc-phone">
            <a:hlinkClick r:id="" action="ppaction://media"/>
            <a:extLst>
              <a:ext uri="{FF2B5EF4-FFF2-40B4-BE49-F238E27FC236}">
                <a16:creationId xmlns:a16="http://schemas.microsoft.com/office/drawing/2014/main" id="{CD6CE80D-F3ED-6856-EAF7-9FED182C1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550" y="136525"/>
            <a:ext cx="8309548" cy="623216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1152525" y="227705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Google</a:t>
            </a:r>
            <a:r>
              <a:rPr lang="ja-JP" altLang="en-US" sz="2800" dirty="0">
                <a:solidFill>
                  <a:schemeClr val="bg1"/>
                </a:solidFill>
              </a:rPr>
              <a:t>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280111645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A8CF22-4249-96DA-28CB-8113B75F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多要素認証の初期設定方法</a:t>
            </a:r>
            <a:endParaRPr kumimoji="1" lang="ja-JP" altLang="en-US" dirty="0"/>
          </a:p>
        </p:txBody>
      </p:sp>
      <p:pic>
        <p:nvPicPr>
          <p:cNvPr id="8" name="コンテンツ プレースホルダー 7" descr="グラフィカル ユーザー インターフェイス, アプリケーション, チャットまたはテキスト メッセージ&#10;&#10;自動的に生成された説明">
            <a:hlinkClick r:id="rId2"/>
            <a:extLst>
              <a:ext uri="{FF2B5EF4-FFF2-40B4-BE49-F238E27FC236}">
                <a16:creationId xmlns:a16="http://schemas.microsoft.com/office/drawing/2014/main" id="{38607297-D517-CA48-FFFC-D7C2E10B5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2871" y="1825625"/>
            <a:ext cx="5338507" cy="4351338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040FF-5B35-1DED-090D-E0227403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AF0A9-1394-1879-D786-FEDCDCC0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BBB2E1-7B8F-1196-79CD-1821284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D6CF2232-BD6D-343E-4DBC-FF442CFCE79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23875" y="2506662"/>
            <a:ext cx="6307176" cy="4351338"/>
          </a:xfrm>
        </p:spPr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ページに沿って設定ください</a:t>
            </a:r>
            <a:endParaRPr kumimoji="1" lang="en-US" altLang="ja-JP" dirty="0"/>
          </a:p>
          <a:p>
            <a:r>
              <a:rPr lang="ja-JP" altLang="en-US" dirty="0">
                <a:solidFill>
                  <a:srgbClr val="FF00FF"/>
                </a:solidFill>
              </a:rPr>
              <a:t>作業完了後、実際に有効化されるまで最大</a:t>
            </a:r>
            <a:r>
              <a:rPr lang="en-US" altLang="ja-JP" dirty="0">
                <a:solidFill>
                  <a:srgbClr val="FF00FF"/>
                </a:solidFill>
              </a:rPr>
              <a:t>40</a:t>
            </a:r>
            <a:r>
              <a:rPr lang="ja-JP" altLang="en-US" dirty="0">
                <a:solidFill>
                  <a:srgbClr val="FF00FF"/>
                </a:solidFill>
              </a:rPr>
              <a:t>分</a:t>
            </a:r>
            <a:r>
              <a:rPr lang="ja-JP" altLang="en-US" dirty="0"/>
              <a:t>ほどかかります</a:t>
            </a:r>
          </a:p>
          <a:p>
            <a:pPr lvl="1"/>
            <a:r>
              <a:rPr kumimoji="1" lang="ja-JP" altLang="en-US" dirty="0">
                <a:sym typeface="Symbol" panose="05050102010706020507" pitchFamily="18" charset="2"/>
              </a:rPr>
              <a:t> </a:t>
            </a:r>
            <a:r>
              <a:rPr kumimoji="1" lang="ja-JP" altLang="en-US" dirty="0"/>
              <a:t>何かの直前ではなく、余裕をもってゆっくり作業ができる時間にやってください</a:t>
            </a:r>
            <a:endParaRPr kumimoji="1" lang="en-US" altLang="ja-JP" dirty="0"/>
          </a:p>
          <a:p>
            <a:r>
              <a:rPr lang="ja-JP" altLang="en-US" dirty="0"/>
              <a:t>やり方をゆっくり解説していますので作業前に</a:t>
            </a:r>
            <a:r>
              <a:rPr lang="ja-JP" altLang="en-US" dirty="0">
                <a:hlinkClick r:id="rId4"/>
              </a:rPr>
              <a:t>是非ご覧</a:t>
            </a:r>
            <a:r>
              <a:rPr lang="ja-JP" altLang="en-US" dirty="0"/>
              <a:t>ください →</a:t>
            </a:r>
            <a:endParaRPr kumimoji="1"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117C012-DBB2-0336-66D3-3EEDB03F19FF}"/>
              </a:ext>
            </a:extLst>
          </p:cNvPr>
          <p:cNvGrpSpPr/>
          <p:nvPr/>
        </p:nvGrpSpPr>
        <p:grpSpPr>
          <a:xfrm>
            <a:off x="991539" y="1751480"/>
            <a:ext cx="4715330" cy="617676"/>
            <a:chOff x="1374140" y="1705313"/>
            <a:chExt cx="4715330" cy="617676"/>
          </a:xfrm>
        </p:grpSpPr>
        <p:sp>
          <p:nvSpPr>
            <p:cNvPr id="11" name="テキスト ボックス 10">
              <a:hlinkClick r:id="rId5"/>
              <a:extLst>
                <a:ext uri="{FF2B5EF4-FFF2-40B4-BE49-F238E27FC236}">
                  <a16:creationId xmlns:a16="http://schemas.microsoft.com/office/drawing/2014/main" id="{3F3433EE-1890-9487-9057-4167E6AEA310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 設定</a:t>
              </a:r>
              <a:endParaRPr lang="en-US" altLang="ja-JP" sz="3200" dirty="0"/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8722B7F7-471C-6870-E9CF-43B3DF1E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27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FB7D-FFA5-964A-3F15-CEBECBA4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A270A-486D-E1DF-2E4E-10F096AC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多要素認証の初期設定時の罠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7B068B-E33C-F95B-1351-DE826479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804086"/>
            <a:ext cx="11022227" cy="4552264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/>
              <a:t>以下をやる必要がある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(a) </a:t>
            </a:r>
            <a:r>
              <a:rPr kumimoji="1" lang="ja-JP" altLang="en-US" dirty="0"/>
              <a:t>本人確認方法</a:t>
            </a:r>
            <a:r>
              <a:rPr lang="ja-JP" altLang="en-US" dirty="0"/>
              <a:t>（アプリ</a:t>
            </a:r>
            <a:r>
              <a:rPr kumimoji="1" lang="ja-JP" altLang="en-US" dirty="0"/>
              <a:t>？</a:t>
            </a:r>
            <a:r>
              <a:rPr kumimoji="1" lang="en-US" altLang="ja-JP" dirty="0"/>
              <a:t>SMS</a:t>
            </a:r>
            <a:r>
              <a:rPr kumimoji="1" lang="ja-JP" altLang="en-US" dirty="0"/>
              <a:t>？家電？）設定</a:t>
            </a:r>
            <a:endParaRPr kumimoji="1" lang="en-US" altLang="ja-JP" dirty="0"/>
          </a:p>
          <a:p>
            <a:pPr lvl="1"/>
            <a:r>
              <a:rPr lang="en-US" altLang="ja-JP" dirty="0"/>
              <a:t>(b)</a:t>
            </a:r>
            <a:r>
              <a:rPr lang="ja-JP" altLang="en-US" dirty="0">
                <a:solidFill>
                  <a:srgbClr val="F010D5"/>
                </a:solidFill>
              </a:rPr>
              <a:t>「多要素認証</a:t>
            </a:r>
            <a:r>
              <a:rPr lang="en-US" altLang="ja-JP" dirty="0">
                <a:solidFill>
                  <a:srgbClr val="F010D5"/>
                </a:solidFill>
              </a:rPr>
              <a:t>ON</a:t>
            </a:r>
            <a:r>
              <a:rPr lang="ja-JP" altLang="en-US" dirty="0">
                <a:solidFill>
                  <a:srgbClr val="F010D5"/>
                </a:solidFill>
              </a:rPr>
              <a:t>」というフラグ</a:t>
            </a:r>
            <a:r>
              <a:rPr lang="ja-JP" altLang="en-US" dirty="0"/>
              <a:t>の設定</a:t>
            </a:r>
            <a:endParaRPr lang="en-US" altLang="ja-JP" dirty="0"/>
          </a:p>
          <a:p>
            <a:pPr lvl="1"/>
            <a:r>
              <a:rPr lang="en-US" altLang="ja-JP" dirty="0"/>
              <a:t>(c) </a:t>
            </a:r>
            <a:r>
              <a:rPr lang="ja-JP" altLang="en-US" dirty="0"/>
              <a:t>（最大）</a:t>
            </a:r>
            <a:r>
              <a:rPr lang="en-US" altLang="ja-JP" dirty="0">
                <a:solidFill>
                  <a:srgbClr val="F010D5"/>
                </a:solidFill>
              </a:rPr>
              <a:t>40</a:t>
            </a:r>
            <a:r>
              <a:rPr lang="ja-JP" altLang="en-US" dirty="0">
                <a:solidFill>
                  <a:srgbClr val="F010D5"/>
                </a:solidFill>
              </a:rPr>
              <a:t>分</a:t>
            </a:r>
            <a:r>
              <a:rPr lang="ja-JP" altLang="en-US" dirty="0"/>
              <a:t>待つ</a:t>
            </a:r>
            <a:endParaRPr lang="en-US" altLang="ja-JP" dirty="0"/>
          </a:p>
          <a:p>
            <a:r>
              <a:rPr lang="en-US" altLang="ja-JP" dirty="0"/>
              <a:t>(a)</a:t>
            </a:r>
            <a:r>
              <a:rPr lang="ja-JP" altLang="en-US" dirty="0"/>
              <a:t>を終えて</a:t>
            </a:r>
            <a:r>
              <a:rPr lang="en-US" altLang="ja-JP" dirty="0">
                <a:solidFill>
                  <a:srgbClr val="F010D5"/>
                </a:solidFill>
              </a:rPr>
              <a:t>(b)</a:t>
            </a:r>
            <a:r>
              <a:rPr lang="ja-JP" altLang="en-US" dirty="0">
                <a:solidFill>
                  <a:srgbClr val="F010D5"/>
                </a:solidFill>
              </a:rPr>
              <a:t> を忘れてしまうケース</a:t>
            </a:r>
            <a:r>
              <a:rPr lang="ja-JP" altLang="en-US" dirty="0"/>
              <a:t>が多発</a:t>
            </a:r>
            <a:endParaRPr lang="en-US" altLang="ja-JP" dirty="0"/>
          </a:p>
          <a:p>
            <a:pPr lvl="1"/>
            <a:r>
              <a:rPr lang="ja-JP" altLang="en-US" dirty="0"/>
              <a:t>忘れると多要素認証が必須のサービス（</a:t>
            </a:r>
            <a:r>
              <a:rPr lang="en-US" altLang="ja-JP" dirty="0"/>
              <a:t>UTokyo VPN, UTokyo Slack</a:t>
            </a:r>
            <a:r>
              <a:rPr lang="ja-JP" altLang="en-US" dirty="0"/>
              <a:t>）アクセス時に「サービスを利用する権限がない」旨のエラー</a:t>
            </a:r>
            <a:endParaRPr lang="en-US" altLang="ja-JP" dirty="0"/>
          </a:p>
          <a:p>
            <a:r>
              <a:rPr lang="ja-JP" altLang="en-US" b="1" dirty="0">
                <a:solidFill>
                  <a:srgbClr val="FF00FF"/>
                </a:solidFill>
              </a:rPr>
              <a:t>初期設定ページに従い最後</a:t>
            </a:r>
            <a:r>
              <a:rPr lang="en-US" altLang="ja-JP" b="1" dirty="0">
                <a:solidFill>
                  <a:srgbClr val="FF00FF"/>
                </a:solidFill>
              </a:rPr>
              <a:t>(b)</a:t>
            </a:r>
            <a:r>
              <a:rPr lang="ja-JP" altLang="en-US" b="1" dirty="0">
                <a:solidFill>
                  <a:srgbClr val="FF00FF"/>
                </a:solidFill>
              </a:rPr>
              <a:t>までやり遂げてください</a:t>
            </a:r>
            <a:endParaRPr lang="en-US" altLang="ja-JP" b="1" dirty="0">
              <a:solidFill>
                <a:srgbClr val="FF00FF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1EC77A-1FCB-60D7-5A7D-8ECE84ED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F24721-8EA9-E2A3-39E5-83C4DA03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8B1AA3-048A-8512-0D6B-5932609A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16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28BA9-B724-920D-8BE8-BC2A05E3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68908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東大では多要素認証が</a:t>
            </a:r>
            <a:r>
              <a:rPr lang="en-US" altLang="ja-JP" sz="2400" dirty="0"/>
              <a:t>(</a:t>
            </a:r>
            <a:r>
              <a:rPr lang="ja-JP" altLang="en-US" sz="2400" dirty="0"/>
              <a:t>ほぼ</a:t>
            </a:r>
            <a:r>
              <a:rPr lang="en-US" altLang="ja-JP" sz="2400" dirty="0"/>
              <a:t>/</a:t>
            </a:r>
            <a:r>
              <a:rPr lang="ja-JP" altLang="en-US" sz="2400" dirty="0"/>
              <a:t>もうすぐ</a:t>
            </a:r>
            <a:r>
              <a:rPr lang="en-US" altLang="ja-JP" sz="2400" dirty="0"/>
              <a:t>)</a:t>
            </a:r>
            <a:r>
              <a:rPr kumimoji="1" lang="ja-JP" altLang="en-US" dirty="0"/>
              <a:t>必須です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A455A-1CA2-28E8-919E-6691FBD3B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53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UTokyo Portal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 </a:t>
            </a:r>
            <a:r>
              <a:rPr kumimoji="1" lang="ja-JP" altLang="en-US" dirty="0">
                <a:hlinkClick r:id="rId3"/>
              </a:rPr>
              <a:t>多要素認証 </a:t>
            </a:r>
            <a:r>
              <a:rPr kumimoji="1" lang="en-US" altLang="ja-JP" dirty="0">
                <a:hlinkClick r:id="rId3"/>
              </a:rPr>
              <a:t>100% </a:t>
            </a:r>
            <a:r>
              <a:rPr kumimoji="1" lang="ja-JP" altLang="en-US" dirty="0">
                <a:hlinkClick r:id="rId3"/>
              </a:rPr>
              <a:t>で検索</a:t>
            </a:r>
            <a:endParaRPr kumimoji="1" lang="en-US" altLang="ja-JP" dirty="0"/>
          </a:p>
          <a:p>
            <a:pPr lvl="1"/>
            <a:r>
              <a:rPr lang="ja-JP" altLang="en-US" dirty="0">
                <a:hlinkClick r:id="rId4"/>
              </a:rPr>
              <a:t>多要素認証の必要性</a:t>
            </a:r>
            <a:r>
              <a:rPr lang="ja-JP" altLang="en-US" dirty="0"/>
              <a:t>（</a:t>
            </a:r>
            <a:r>
              <a:rPr lang="en-US" altLang="ja-JP" dirty="0"/>
              <a:t>by CISO</a:t>
            </a:r>
            <a:r>
              <a:rPr lang="ja-JP" altLang="en-US" dirty="0"/>
              <a:t>補佐・情報基盤センター 中山雅哉）</a:t>
            </a:r>
            <a:endParaRPr lang="en-US" altLang="ja-JP" dirty="0"/>
          </a:p>
          <a:p>
            <a:pPr lvl="1"/>
            <a:r>
              <a:rPr kumimoji="1" lang="ja-JP" altLang="en-US" dirty="0"/>
              <a:t>部局ごとの設定率</a:t>
            </a:r>
            <a:endParaRPr kumimoji="1" lang="en-US" altLang="ja-JP" dirty="0"/>
          </a:p>
          <a:p>
            <a:r>
              <a:rPr lang="ja-JP" altLang="en-US" dirty="0"/>
              <a:t>多要素認証なしでは使えないサービス</a:t>
            </a:r>
            <a:endParaRPr lang="en-US" altLang="ja-JP" dirty="0"/>
          </a:p>
          <a:p>
            <a:pPr lvl="1"/>
            <a:r>
              <a:rPr lang="ja-JP" altLang="en-US" dirty="0"/>
              <a:t>今：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FF"/>
                </a:solidFill>
              </a:rPr>
              <a:t>UTokyo Wi-Fi (※) </a:t>
            </a:r>
            <a:r>
              <a:rPr lang="en-US" altLang="ja-JP" dirty="0"/>
              <a:t>, UTokyo Slack, UTokyo VPN</a:t>
            </a:r>
          </a:p>
          <a:p>
            <a:pPr lvl="1"/>
            <a:r>
              <a:rPr lang="ja-JP" altLang="en-US" dirty="0"/>
              <a:t>もうすぐ（</a:t>
            </a:r>
            <a:r>
              <a:rPr lang="en-US" altLang="ja-JP" dirty="0"/>
              <a:t>2024/5</a:t>
            </a:r>
            <a:r>
              <a:rPr lang="ja-JP" altLang="en-US" dirty="0"/>
              <a:t>～</a:t>
            </a:r>
            <a:r>
              <a:rPr lang="en-US" altLang="ja-JP" dirty="0"/>
              <a:t>6</a:t>
            </a:r>
            <a:r>
              <a:rPr lang="ja-JP" altLang="en-US" dirty="0"/>
              <a:t>月）：すべてのシステム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FF"/>
                </a:solidFill>
              </a:rPr>
              <a:t>(※) </a:t>
            </a:r>
            <a:r>
              <a:rPr lang="ja-JP" altLang="en-US" dirty="0"/>
              <a:t>：すでに発行済み</a:t>
            </a:r>
            <a:r>
              <a:rPr lang="en-US" altLang="ja-JP" dirty="0"/>
              <a:t>UTokyo Wi-Fi</a:t>
            </a:r>
            <a:r>
              <a:rPr lang="ja-JP" altLang="en-US" dirty="0"/>
              <a:t>はアカウントは失効（</a:t>
            </a:r>
            <a:r>
              <a:rPr lang="en-US" altLang="ja-JP" dirty="0"/>
              <a:t>2024/4/30</a:t>
            </a:r>
            <a:r>
              <a:rPr lang="ja-JP" altLang="en-US" dirty="0"/>
              <a:t>）まで有効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00B36D-134E-F6CE-769A-42C9DC18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1C7A1C-D88C-D64E-92B9-E5DBE7F3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1C741-BF6B-E8DF-23E1-FCA1EB83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395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9B0B5-3295-52F9-810C-10227040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71F23-69FD-CB73-20A9-B79E59BB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912F86-8053-78BE-9D75-79AC696F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347AE5-3D99-D66C-E714-3AD35563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198179-6A8E-CE9A-F87E-279270E1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D180A1-BFB5-BF95-210E-66A389D8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A8DCF36-4549-6B91-3224-83BB479E162F}"/>
              </a:ext>
            </a:extLst>
          </p:cNvPr>
          <p:cNvSpPr/>
          <p:nvPr/>
        </p:nvSpPr>
        <p:spPr>
          <a:xfrm>
            <a:off x="761999" y="4001294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0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48674-1037-ED52-76EE-EC21EA3A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必須 </a:t>
            </a:r>
            <a:r>
              <a:rPr kumimoji="1" lang="ja-JP" altLang="en-US" dirty="0"/>
              <a:t>情報セキュリティ教育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9A6E5-70EF-F89A-353E-24F53E91F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dirty="0">
                <a:ea typeface="メイリオ"/>
              </a:rPr>
              <a:t>簡単な</a:t>
            </a:r>
            <a:r>
              <a:rPr kumimoji="1" lang="en-US" altLang="ja-JP" dirty="0">
                <a:ea typeface="メイリオ"/>
              </a:rPr>
              <a:t>e-learning + </a:t>
            </a:r>
            <a:r>
              <a:rPr kumimoji="1" lang="ja-JP" altLang="en-US" dirty="0">
                <a:ea typeface="メイリオ"/>
              </a:rPr>
              <a:t>テスト（</a:t>
            </a:r>
            <a:r>
              <a:rPr kumimoji="1" lang="en-US" altLang="ja-JP" dirty="0">
                <a:ea typeface="メイリオ"/>
              </a:rPr>
              <a:t>3</a:t>
            </a:r>
            <a:r>
              <a:rPr lang="ja-JP" altLang="en-US" dirty="0">
                <a:ea typeface="メイリオ"/>
              </a:rPr>
              <a:t>択 </a:t>
            </a:r>
            <a:r>
              <a:rPr lang="en-US" altLang="ja-JP" dirty="0">
                <a:ea typeface="メイリオ"/>
              </a:rPr>
              <a:t>x 10</a:t>
            </a:r>
            <a:r>
              <a:rPr lang="ja-JP" altLang="en-US" dirty="0">
                <a:ea typeface="メイリオ"/>
              </a:rPr>
              <a:t>題）</a:t>
            </a:r>
            <a:endParaRPr lang="ja-JP" altLang="en-US" strike="sngStrike" dirty="0">
              <a:ea typeface="メイリオ"/>
              <a:cs typeface="Calibri"/>
            </a:endParaRPr>
          </a:p>
          <a:p>
            <a:r>
              <a:rPr lang="ja-JP" altLang="en-US" dirty="0"/>
              <a:t>テストに合格するまで以下が使えません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dirty="0">
                <a:ea typeface="メイリオ"/>
              </a:rPr>
              <a:t>UTokyo </a:t>
            </a:r>
            <a:r>
              <a:rPr lang="en-US" altLang="ja-JP" dirty="0">
                <a:ea typeface="メイリオ"/>
              </a:rPr>
              <a:t>Wi-Fi</a:t>
            </a:r>
            <a:endParaRPr kumimoji="1" lang="en-US" altLang="ja-JP" dirty="0"/>
          </a:p>
          <a:p>
            <a:pPr lvl="1"/>
            <a:r>
              <a:rPr lang="en-US" altLang="ja-JP" dirty="0"/>
              <a:t>UTokyo Slack</a:t>
            </a:r>
          </a:p>
          <a:p>
            <a:pPr lvl="1"/>
            <a:r>
              <a:rPr kumimoji="1" lang="en-US" altLang="ja-JP" dirty="0"/>
              <a:t>UTokyo VPN</a:t>
            </a:r>
          </a:p>
          <a:p>
            <a:r>
              <a:rPr lang="ja-JP" altLang="en-US" dirty="0">
                <a:solidFill>
                  <a:srgbClr val="FF00FF"/>
                </a:solidFill>
                <a:ea typeface="メイリオ"/>
              </a:rPr>
              <a:t>本学全員必修</a:t>
            </a:r>
            <a:r>
              <a:rPr lang="ja-JP" altLang="en-US" dirty="0">
                <a:ea typeface="メイリオ"/>
              </a:rPr>
              <a:t>（「テスト受けるか、</a:t>
            </a:r>
            <a:r>
              <a:rPr lang="en-US" altLang="ja-JP" dirty="0">
                <a:ea typeface="メイリオ"/>
              </a:rPr>
              <a:t>Wi-Fi/Slack/VPN</a:t>
            </a:r>
            <a:r>
              <a:rPr lang="ja-JP" altLang="en-US" dirty="0">
                <a:ea typeface="メイリオ"/>
              </a:rPr>
              <a:t>をあきらめる」という選択ではありません）</a:t>
            </a:r>
            <a:endParaRPr lang="en-US" altLang="ja-JP" dirty="0">
              <a:ea typeface="メイリオ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C22663-28DE-582A-89B7-02231CAF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21C64C-2CF3-9825-3D9B-027E32B5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227056-75BC-3A74-4F52-96BF3199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E28BDC-8B0A-5FC2-12CB-E4FBB79FE832}"/>
              </a:ext>
            </a:extLst>
          </p:cNvPr>
          <p:cNvSpPr/>
          <p:nvPr/>
        </p:nvSpPr>
        <p:spPr>
          <a:xfrm>
            <a:off x="5632173" y="3219416"/>
            <a:ext cx="3538327" cy="557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東京大学  情報セキュリティ教育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4DE33C-AE7C-47A6-A75F-9B2D332C0005}"/>
              </a:ext>
            </a:extLst>
          </p:cNvPr>
          <p:cNvSpPr/>
          <p:nvPr/>
        </p:nvSpPr>
        <p:spPr>
          <a:xfrm>
            <a:off x="9303021" y="3312180"/>
            <a:ext cx="2776329" cy="557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またはこの</a:t>
            </a:r>
            <a:r>
              <a:rPr lang="ja-JP" altLang="en-US" dirty="0">
                <a:solidFill>
                  <a:schemeClr val="tx1"/>
                </a:solidFill>
                <a:hlinkClick r:id="rId3"/>
              </a:rPr>
              <a:t>リンク</a:t>
            </a:r>
            <a:r>
              <a:rPr lang="ja-JP" altLang="en-US" dirty="0">
                <a:solidFill>
                  <a:schemeClr val="tx1"/>
                </a:solidFill>
              </a:rPr>
              <a:t>から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4ACA060A-34E1-4B9A-F9B5-6F60D0F8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128" y="3495665"/>
            <a:ext cx="648528" cy="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21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A571-0E77-E11A-8316-307C3CB3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D3DEBEC-A3F2-5D05-A123-2CA0C7D16552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A6D6FD01-B54A-3E49-C74D-D347938BFC5F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62" name="テキスト ボックス 61">
                <a:hlinkClick r:id="rId2"/>
                <a:extLst>
                  <a:ext uri="{FF2B5EF4-FFF2-40B4-BE49-F238E27FC236}">
                    <a16:creationId xmlns:a16="http://schemas.microsoft.com/office/drawing/2014/main" id="{4307FB7D-4875-BDE7-AEB3-5D9F861B23A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01A9951D-DCA9-3B68-7DFC-BBB5763D8BC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97" name="テキスト ボックス 96">
                  <a:hlinkClick r:id="rId3"/>
                  <a:extLst>
                    <a:ext uri="{FF2B5EF4-FFF2-40B4-BE49-F238E27FC236}">
                      <a16:creationId xmlns:a16="http://schemas.microsoft.com/office/drawing/2014/main" id="{27421808-ED03-9E8F-AE3E-506CAF8DC51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98" name="直線矢印コネクタ 97">
                  <a:extLst>
                    <a:ext uri="{FF2B5EF4-FFF2-40B4-BE49-F238E27FC236}">
                      <a16:creationId xmlns:a16="http://schemas.microsoft.com/office/drawing/2014/main" id="{570C3597-DD6B-4666-6507-2B0C9F5C8F72}"/>
                    </a:ext>
                  </a:extLst>
                </p:cNvPr>
                <p:cNvCxnSpPr>
                  <a:cxnSpLocks/>
                  <a:endCxn id="97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4EA79A03-34AD-8385-10A0-8909050EA8DA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95" name="テキスト ボックス 94">
                  <a:hlinkClick r:id="rId4"/>
                  <a:extLst>
                    <a:ext uri="{FF2B5EF4-FFF2-40B4-BE49-F238E27FC236}">
                      <a16:creationId xmlns:a16="http://schemas.microsoft.com/office/drawing/2014/main" id="{418E9FED-364C-5136-A5E9-C7BDEB2E78B9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6" name="直線矢印コネクタ 95">
                  <a:extLst>
                    <a:ext uri="{FF2B5EF4-FFF2-40B4-BE49-F238E27FC236}">
                      <a16:creationId xmlns:a16="http://schemas.microsoft.com/office/drawing/2014/main" id="{8250AA4F-26D7-79D4-3BFA-9B066EFDE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E48A1348-2DB8-95DE-6D2A-A74761C72483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86" name="テキスト ボックス 85">
                  <a:hlinkClick r:id="rId5"/>
                  <a:extLst>
                    <a:ext uri="{FF2B5EF4-FFF2-40B4-BE49-F238E27FC236}">
                      <a16:creationId xmlns:a16="http://schemas.microsoft.com/office/drawing/2014/main" id="{1D0CCAE0-EF33-C689-7E04-D0447A73FC70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4" name="直線矢印コネクタ 93">
                  <a:extLst>
                    <a:ext uri="{FF2B5EF4-FFF2-40B4-BE49-F238E27FC236}">
                      <a16:creationId xmlns:a16="http://schemas.microsoft.com/office/drawing/2014/main" id="{1373AC22-367E-1737-B6D2-BACF358B4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>
                <a:extLst>
                  <a:ext uri="{FF2B5EF4-FFF2-40B4-BE49-F238E27FC236}">
                    <a16:creationId xmlns:a16="http://schemas.microsoft.com/office/drawing/2014/main" id="{A72CA798-8A09-7804-0ED9-E2F44FD8158D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83" name="テキスト ボックス 82">
                  <a:hlinkClick r:id="rId6"/>
                  <a:extLst>
                    <a:ext uri="{FF2B5EF4-FFF2-40B4-BE49-F238E27FC236}">
                      <a16:creationId xmlns:a16="http://schemas.microsoft.com/office/drawing/2014/main" id="{77380D89-87F9-DB90-76BD-4EC3667FF544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84" name="直線矢印コネクタ 83">
                  <a:extLst>
                    <a:ext uri="{FF2B5EF4-FFF2-40B4-BE49-F238E27FC236}">
                      <a16:creationId xmlns:a16="http://schemas.microsoft.com/office/drawing/2014/main" id="{2CD11382-E6C8-58EB-A1C4-EBBA35F14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グループ化 68">
                <a:extLst>
                  <a:ext uri="{FF2B5EF4-FFF2-40B4-BE49-F238E27FC236}">
                    <a16:creationId xmlns:a16="http://schemas.microsoft.com/office/drawing/2014/main" id="{811992DB-B483-3B29-36CB-F7B4DF9D94EF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81" name="図 80">
                  <a:hlinkClick r:id="rId7"/>
                  <a:extLst>
                    <a:ext uri="{FF2B5EF4-FFF2-40B4-BE49-F238E27FC236}">
                      <a16:creationId xmlns:a16="http://schemas.microsoft.com/office/drawing/2014/main" id="{84A89444-85D6-0118-F093-B1162A3962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2" name="直線矢印コネクタ 81">
                  <a:extLst>
                    <a:ext uri="{FF2B5EF4-FFF2-40B4-BE49-F238E27FC236}">
                      <a16:creationId xmlns:a16="http://schemas.microsoft.com/office/drawing/2014/main" id="{E77E7473-0462-71F2-8654-42B84710D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グループ化 71">
                <a:extLst>
                  <a:ext uri="{FF2B5EF4-FFF2-40B4-BE49-F238E27FC236}">
                    <a16:creationId xmlns:a16="http://schemas.microsoft.com/office/drawing/2014/main" id="{DF5CC611-F3AC-ACCF-E3E4-69EF2309F8DC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79" name="図 78">
                  <a:hlinkClick r:id="rId9"/>
                  <a:extLst>
                    <a:ext uri="{FF2B5EF4-FFF2-40B4-BE49-F238E27FC236}">
                      <a16:creationId xmlns:a16="http://schemas.microsoft.com/office/drawing/2014/main" id="{FB301453-9D40-AD50-3754-98E0C48AF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0" name="直線矢印コネクタ 79">
                  <a:extLst>
                    <a:ext uri="{FF2B5EF4-FFF2-40B4-BE49-F238E27FC236}">
                      <a16:creationId xmlns:a16="http://schemas.microsoft.com/office/drawing/2014/main" id="{B2A7191F-2EEE-63F1-9835-890AD3346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5E99DF93-ECE9-4C21-BFD9-A2D3EC8F1674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75" name="テキスト ボックス 74">
                  <a:hlinkClick r:id="rId11"/>
                  <a:extLst>
                    <a:ext uri="{FF2B5EF4-FFF2-40B4-BE49-F238E27FC236}">
                      <a16:creationId xmlns:a16="http://schemas.microsoft.com/office/drawing/2014/main" id="{BCAFDA80-F58A-2AD7-FFCA-AA6AC0F75CDB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76" name="テキスト ボックス 75">
                  <a:hlinkClick r:id="rId12"/>
                  <a:extLst>
                    <a:ext uri="{FF2B5EF4-FFF2-40B4-BE49-F238E27FC236}">
                      <a16:creationId xmlns:a16="http://schemas.microsoft.com/office/drawing/2014/main" id="{C5B21E8D-8609-AFF4-81B5-F79EB5EACC5D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77" name="直線矢印コネクタ 76">
                  <a:extLst>
                    <a:ext uri="{FF2B5EF4-FFF2-40B4-BE49-F238E27FC236}">
                      <a16:creationId xmlns:a16="http://schemas.microsoft.com/office/drawing/2014/main" id="{F64A4E7E-5D6A-EA60-7BF4-1D99B7CB8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矢印コネクタ 77">
                  <a:extLst>
                    <a:ext uri="{FF2B5EF4-FFF2-40B4-BE49-F238E27FC236}">
                      <a16:creationId xmlns:a16="http://schemas.microsoft.com/office/drawing/2014/main" id="{EE7A3B0B-EE9E-7F7C-F668-99CB9E922218}"/>
                    </a:ext>
                  </a:extLst>
                </p:cNvPr>
                <p:cNvCxnSpPr>
                  <a:cxnSpLocks/>
                  <a:endCxn id="7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7" name="図 16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568EFFB0-4C46-8573-69DB-A251AA07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9" name="図 1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1C78C346-918D-651B-CDC9-32907DF8F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27" name="図 26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1E8FA998-75B3-57A5-D9C8-B3AFC399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32" name="図 3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FB6FB565-D470-5BBD-F132-5F734999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48" name="図 47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3C09B00C-62B2-84F4-1236-DB41EC6F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57" name="図 56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4A00FC3F-3554-9758-E57B-18FAA93CC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58" name="図 57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DE21152E-332B-AF75-12D8-A30C85881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61" name="図 60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2380AD61-D5F3-A9AE-5975-5996A10D0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570C053-FEE1-FF9E-332E-1B21AAC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システム概説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49CDCB-DF4A-3D64-3B18-A741D94C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BC66CB-C92B-D9CB-B3EE-DEB4F412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DA460C-6059-8EB1-1001-21E1FD9F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774FD97E-80C9-669B-1A8A-DCF90AD5354F}"/>
              </a:ext>
            </a:extLst>
          </p:cNvPr>
          <p:cNvGrpSpPr/>
          <p:nvPr/>
        </p:nvGrpSpPr>
        <p:grpSpPr>
          <a:xfrm>
            <a:off x="2851120" y="5537053"/>
            <a:ext cx="6647974" cy="794831"/>
            <a:chOff x="2851120" y="5537053"/>
            <a:chExt cx="6647974" cy="7948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B467C09-C754-5D41-566B-34CFD2677C80}"/>
                </a:ext>
              </a:extLst>
            </p:cNvPr>
            <p:cNvSpPr txBox="1"/>
            <p:nvPr/>
          </p:nvSpPr>
          <p:spPr>
            <a:xfrm>
              <a:off x="2851120" y="5962552"/>
              <a:ext cx="6647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0070C0"/>
                  </a:solidFill>
                </a:rPr>
                <a:t>大学のシステムに共通のアカ</a:t>
              </a:r>
              <a:r>
                <a:rPr kumimoji="1" lang="ja-JP" altLang="en-US" dirty="0">
                  <a:solidFill>
                    <a:srgbClr val="FF00FF"/>
                  </a:solidFill>
                </a:rPr>
                <a:t>ウント（ユーザ名＋パスワード）</a:t>
              </a:r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B20F80BF-32CD-62AA-43FD-A41E83AAEB3C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6096000" y="5537053"/>
              <a:ext cx="79107" cy="42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81109840-0CFA-B20C-FC76-635741BCB892}"/>
              </a:ext>
            </a:extLst>
          </p:cNvPr>
          <p:cNvGrpSpPr/>
          <p:nvPr/>
        </p:nvGrpSpPr>
        <p:grpSpPr>
          <a:xfrm>
            <a:off x="206790" y="3100825"/>
            <a:ext cx="1487908" cy="598995"/>
            <a:chOff x="206790" y="3100825"/>
            <a:chExt cx="1487908" cy="598995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FC110C4-6123-79DA-8CC8-9BC6B0A20C08}"/>
                </a:ext>
              </a:extLst>
            </p:cNvPr>
            <p:cNvSpPr txBox="1"/>
            <p:nvPr/>
          </p:nvSpPr>
          <p:spPr>
            <a:xfrm>
              <a:off x="206790" y="3100825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構内無線</a:t>
              </a:r>
              <a:r>
                <a:rPr lang="en-US" altLang="ja-JP" dirty="0">
                  <a:solidFill>
                    <a:srgbClr val="0070C0"/>
                  </a:solidFill>
                </a:rPr>
                <a:t>LAN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A2C8574-28E9-9D94-E383-78B50BFF8EF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950744" y="3470157"/>
              <a:ext cx="242362" cy="22966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F7388DD9-683C-AD8C-D55B-07DFCA11B9B4}"/>
              </a:ext>
            </a:extLst>
          </p:cNvPr>
          <p:cNvGrpSpPr/>
          <p:nvPr/>
        </p:nvGrpSpPr>
        <p:grpSpPr>
          <a:xfrm>
            <a:off x="617056" y="2473838"/>
            <a:ext cx="3185487" cy="1857272"/>
            <a:chOff x="617056" y="2473838"/>
            <a:chExt cx="3185487" cy="1857272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70019F4-0519-8BAD-0A00-6BBEAAF9A4CB}"/>
                </a:ext>
              </a:extLst>
            </p:cNvPr>
            <p:cNvSpPr txBox="1"/>
            <p:nvPr/>
          </p:nvSpPr>
          <p:spPr>
            <a:xfrm>
              <a:off x="617056" y="247383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学務（シラバス、成績登録）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085138-1667-1AD8-21BE-5DD6BAD33A9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209800" y="2843170"/>
              <a:ext cx="463241" cy="148794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773146F8-2DAD-2B4C-1FF4-99BF40ECF5F2}"/>
              </a:ext>
            </a:extLst>
          </p:cNvPr>
          <p:cNvGrpSpPr/>
          <p:nvPr/>
        </p:nvGrpSpPr>
        <p:grpSpPr>
          <a:xfrm>
            <a:off x="2951243" y="2953435"/>
            <a:ext cx="2599413" cy="1227444"/>
            <a:chOff x="2954265" y="3103669"/>
            <a:chExt cx="2599413" cy="1227444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34B7203-6DDE-3393-7CCA-F3BFE3BB1F34}"/>
                </a:ext>
              </a:extLst>
            </p:cNvPr>
            <p:cNvSpPr txBox="1"/>
            <p:nvPr/>
          </p:nvSpPr>
          <p:spPr>
            <a:xfrm>
              <a:off x="2954265" y="3103669"/>
              <a:ext cx="2599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授業（出欠、資料配布、課題、お知らせ、</a:t>
              </a:r>
              <a:r>
                <a:rPr lang="en-US" altLang="ja-JP" dirty="0">
                  <a:solidFill>
                    <a:srgbClr val="0070C0"/>
                  </a:solidFill>
                </a:rPr>
                <a:t>...</a:t>
              </a:r>
              <a:r>
                <a:rPr lang="ja-JP" altLang="en-US" dirty="0">
                  <a:solidFill>
                    <a:srgbClr val="0070C0"/>
                  </a:solidFill>
                </a:rPr>
                <a:t>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46B55D28-BB48-D1E4-AED4-230ABEC7B5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250274" y="3750000"/>
              <a:ext cx="3698" cy="58111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BF35A75A-5B5C-4D85-E8B5-7C1D95243F0A}"/>
              </a:ext>
            </a:extLst>
          </p:cNvPr>
          <p:cNvGrpSpPr/>
          <p:nvPr/>
        </p:nvGrpSpPr>
        <p:grpSpPr>
          <a:xfrm>
            <a:off x="4510048" y="2436260"/>
            <a:ext cx="2599413" cy="1894850"/>
            <a:chOff x="4510048" y="2436260"/>
            <a:chExt cx="2599413" cy="1894850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23BBB729-EE55-D991-597F-847D6DDF938C}"/>
                </a:ext>
              </a:extLst>
            </p:cNvPr>
            <p:cNvSpPr txBox="1"/>
            <p:nvPr/>
          </p:nvSpPr>
          <p:spPr>
            <a:xfrm>
              <a:off x="4510048" y="2436260"/>
              <a:ext cx="259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オンライン会</a:t>
              </a:r>
              <a:r>
                <a:rPr lang="ja-JP" altLang="en-US" dirty="0">
                  <a:solidFill>
                    <a:srgbClr val="FF00FF"/>
                  </a:solidFill>
                </a:rPr>
                <a:t>議・授業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E5AD8DCB-10BA-96FB-D622-4EC75E3C055A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5809755" y="2805592"/>
              <a:ext cx="152411" cy="152551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3E4C863D-8ED1-344C-D13C-4B782DD7E8B9}"/>
              </a:ext>
            </a:extLst>
          </p:cNvPr>
          <p:cNvGrpSpPr/>
          <p:nvPr/>
        </p:nvGrpSpPr>
        <p:grpSpPr>
          <a:xfrm>
            <a:off x="6424684" y="3093020"/>
            <a:ext cx="2347194" cy="1238089"/>
            <a:chOff x="6424684" y="3093020"/>
            <a:chExt cx="2347194" cy="1238089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8D4E7CD-DAC5-ECE4-473B-B395BF3E0564}"/>
                </a:ext>
              </a:extLst>
            </p:cNvPr>
            <p:cNvSpPr txBox="1"/>
            <p:nvPr/>
          </p:nvSpPr>
          <p:spPr>
            <a:xfrm>
              <a:off x="6424684" y="3093020"/>
              <a:ext cx="2347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コミュニケーション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8CDB8AA7-D17C-A7BD-5CC0-79F3302DF998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 flipH="1">
              <a:off x="7372202" y="3462352"/>
              <a:ext cx="226079" cy="86875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679C3836-2E06-3CB2-8114-144788E84A8E}"/>
              </a:ext>
            </a:extLst>
          </p:cNvPr>
          <p:cNvGrpSpPr/>
          <p:nvPr/>
        </p:nvGrpSpPr>
        <p:grpSpPr>
          <a:xfrm>
            <a:off x="8463025" y="2330334"/>
            <a:ext cx="2890775" cy="2000775"/>
            <a:chOff x="8463025" y="2330334"/>
            <a:chExt cx="2890775" cy="2000775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24D689B9-259E-9ACB-67D5-2F717658CF91}"/>
                </a:ext>
              </a:extLst>
            </p:cNvPr>
            <p:cNvSpPr txBox="1"/>
            <p:nvPr/>
          </p:nvSpPr>
          <p:spPr>
            <a:xfrm>
              <a:off x="8463025" y="2330334"/>
              <a:ext cx="2890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メール、書類・データの共有・収集・共同編集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DDB0C2FF-D5EB-1414-F4B8-AAC2EC711D59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8933979" y="2976665"/>
              <a:ext cx="974434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319897AD-10EE-A67E-4A96-285F11AC3F20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908413" y="2976665"/>
              <a:ext cx="941190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DE633EE-E61E-E209-900E-B42C8E95AE1A}"/>
              </a:ext>
            </a:extLst>
          </p:cNvPr>
          <p:cNvSpPr txBox="1"/>
          <p:nvPr/>
        </p:nvSpPr>
        <p:spPr>
          <a:xfrm>
            <a:off x="4405805" y="1809311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</a:rPr>
              <a:t>本日</a:t>
            </a:r>
            <a:r>
              <a:rPr lang="en-US" altLang="ja-JP" dirty="0">
                <a:solidFill>
                  <a:srgbClr val="0070C0"/>
                </a:solidFill>
              </a:rPr>
              <a:t>3/11</a:t>
            </a:r>
            <a:r>
              <a:rPr lang="ja-JP" altLang="en-US" dirty="0">
                <a:solidFill>
                  <a:srgbClr val="0070C0"/>
                </a:solidFill>
              </a:rPr>
              <a:t>説明</a:t>
            </a:r>
            <a:r>
              <a:rPr lang="en-US" altLang="ja-JP" dirty="0">
                <a:solidFill>
                  <a:srgbClr val="0070C0"/>
                </a:solidFill>
              </a:rPr>
              <a:t>    </a:t>
            </a:r>
            <a:r>
              <a:rPr kumimoji="1" lang="en-US" altLang="ja-JP" dirty="0">
                <a:solidFill>
                  <a:srgbClr val="FF00FF"/>
                </a:solidFill>
              </a:rPr>
              <a:t>3/15 </a:t>
            </a:r>
            <a:r>
              <a:rPr kumimoji="1" lang="ja-JP" altLang="en-US" dirty="0">
                <a:solidFill>
                  <a:srgbClr val="FF00FF"/>
                </a:solidFill>
              </a:rPr>
              <a:t>説明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7C93599-58FE-2305-3302-7DC4AE726738}"/>
              </a:ext>
            </a:extLst>
          </p:cNvPr>
          <p:cNvSpPr/>
          <p:nvPr/>
        </p:nvSpPr>
        <p:spPr>
          <a:xfrm>
            <a:off x="206789" y="1809311"/>
            <a:ext cx="5755375" cy="3934780"/>
          </a:xfrm>
          <a:prstGeom prst="roundRect">
            <a:avLst>
              <a:gd name="adj" fmla="val 487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1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CEFC-129C-34B6-9831-B196B2FEE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5F718-056D-19D3-0622-4D220887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8B62AE-B648-C371-D837-DC2C3B33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2137FD-78B8-B557-FCF8-3B9AFF96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2F6530-C7A9-7942-C669-5B46C46B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DA0038-7963-CE77-68A8-B362E1D4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F19A23-4AB0-2D59-8493-DD1AFE6F0C63}"/>
              </a:ext>
            </a:extLst>
          </p:cNvPr>
          <p:cNvSpPr/>
          <p:nvPr/>
        </p:nvSpPr>
        <p:spPr>
          <a:xfrm>
            <a:off x="838200" y="4648200"/>
            <a:ext cx="1590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719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CB8434-132E-6234-BFB2-8F8702B6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502359-DC59-FA82-CD31-3464C9BDF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3356CD-4D67-5DF6-D6D0-A9481B89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4E2D6E-67E1-5155-F708-661C60BC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1FA3D8-907B-52A7-6B84-D9C07419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31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53BB013-CD19-D827-D569-25B15FFCC5D1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D0DDE714-C567-9336-020A-D14B2C2E9295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17" name="テキスト ボックス 16">
                <a:hlinkClick r:id="rId2"/>
                <a:extLst>
                  <a:ext uri="{FF2B5EF4-FFF2-40B4-BE49-F238E27FC236}">
                    <a16:creationId xmlns:a16="http://schemas.microsoft.com/office/drawing/2014/main" id="{33E6656F-6F1E-18E4-3675-2C756E05FA0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7483C69A-1F7E-0DAE-A296-3DE49FBE3A1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39" name="テキスト ボックス 38">
                  <a:hlinkClick r:id="rId3"/>
                  <a:extLst>
                    <a:ext uri="{FF2B5EF4-FFF2-40B4-BE49-F238E27FC236}">
                      <a16:creationId xmlns:a16="http://schemas.microsoft.com/office/drawing/2014/main" id="{E6B7C7BF-10D8-84A0-87C7-58E4ABA5FB3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E5E60BA3-9223-1432-38A6-5E5DFB758BA4}"/>
                    </a:ext>
                  </a:extLst>
                </p:cNvPr>
                <p:cNvCxnSpPr>
                  <a:cxnSpLocks/>
                  <a:endCxn id="39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EE450E39-B959-94AE-7862-49A98E166B10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37" name="テキスト ボックス 36">
                  <a:hlinkClick r:id="rId4"/>
                  <a:extLst>
                    <a:ext uri="{FF2B5EF4-FFF2-40B4-BE49-F238E27FC236}">
                      <a16:creationId xmlns:a16="http://schemas.microsoft.com/office/drawing/2014/main" id="{B0F7A7F8-D83D-E5DE-5F89-C22C1E95F5F8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ED664C1A-F0DD-4864-70E2-5CB556F3D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43550AD8-4B05-A48E-438E-CBDC3A6E2CE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35" name="テキスト ボックス 34">
                  <a:hlinkClick r:id="rId5"/>
                  <a:extLst>
                    <a:ext uri="{FF2B5EF4-FFF2-40B4-BE49-F238E27FC236}">
                      <a16:creationId xmlns:a16="http://schemas.microsoft.com/office/drawing/2014/main" id="{F8D3BA31-A980-B160-0311-081337D3F1AB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5B82C5C9-36D0-443E-A5C7-B94916F7E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2B9B3FD-1CEF-5240-13F1-6FE6F6A7D71C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33" name="テキスト ボックス 32">
                  <a:hlinkClick r:id="rId6"/>
                  <a:extLst>
                    <a:ext uri="{FF2B5EF4-FFF2-40B4-BE49-F238E27FC236}">
                      <a16:creationId xmlns:a16="http://schemas.microsoft.com/office/drawing/2014/main" id="{464F0E8B-59EE-D370-0AB1-66D652F38973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4796FC18-8861-27AE-F9AB-A4EFA23FD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1A74AF5C-3429-6C14-FD74-7247DC7B4147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31" name="図 30">
                  <a:hlinkClick r:id="rId7"/>
                  <a:extLst>
                    <a:ext uri="{FF2B5EF4-FFF2-40B4-BE49-F238E27FC236}">
                      <a16:creationId xmlns:a16="http://schemas.microsoft.com/office/drawing/2014/main" id="{AF2DEA57-1833-990C-6BEC-5BA7CF0D0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2" name="直線矢印コネクタ 31">
                  <a:extLst>
                    <a:ext uri="{FF2B5EF4-FFF2-40B4-BE49-F238E27FC236}">
                      <a16:creationId xmlns:a16="http://schemas.microsoft.com/office/drawing/2014/main" id="{2D5ECA84-E407-CF92-ED2E-4505C4A66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1C1878C5-CC5E-E04B-288D-E71FDC8EDDC8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29" name="図 28">
                  <a:hlinkClick r:id="rId9"/>
                  <a:extLst>
                    <a:ext uri="{FF2B5EF4-FFF2-40B4-BE49-F238E27FC236}">
                      <a16:creationId xmlns:a16="http://schemas.microsoft.com/office/drawing/2014/main" id="{BAC46DDE-E519-8D8D-FB44-FC7AC0CD71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0" name="直線矢印コネクタ 29">
                  <a:extLst>
                    <a:ext uri="{FF2B5EF4-FFF2-40B4-BE49-F238E27FC236}">
                      <a16:creationId xmlns:a16="http://schemas.microsoft.com/office/drawing/2014/main" id="{761B5AD7-4AE9-5BBE-FC18-D74FD0C874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02AD227-FCA9-C1C1-423C-BC7427B48B10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5" name="テキスト ボックス 24">
                  <a:hlinkClick r:id="rId11"/>
                  <a:extLst>
                    <a:ext uri="{FF2B5EF4-FFF2-40B4-BE49-F238E27FC236}">
                      <a16:creationId xmlns:a16="http://schemas.microsoft.com/office/drawing/2014/main" id="{CE9242C8-5A81-E123-EA70-1A4830630BCC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solidFill>
                        <a:srgbClr val="FF0000"/>
                      </a:solidFill>
                    </a:rPr>
                    <a:t>   UTokyo Wi-Fi, </a:t>
                  </a:r>
                  <a:r>
                    <a:rPr kumimoji="1" lang="en-US" altLang="ja-JP" sz="1600" dirty="0" err="1">
                      <a:solidFill>
                        <a:srgbClr val="FF0000"/>
                      </a:solidFill>
                    </a:rPr>
                    <a:t>eduroam</a:t>
                  </a:r>
                  <a:endParaRPr kumimoji="1" lang="ja-JP" altLang="en-US" sz="1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テキスト ボックス 25">
                  <a:hlinkClick r:id="rId12"/>
                  <a:extLst>
                    <a:ext uri="{FF2B5EF4-FFF2-40B4-BE49-F238E27FC236}">
                      <a16:creationId xmlns:a16="http://schemas.microsoft.com/office/drawing/2014/main" id="{3BD136FB-FA4C-87F4-BD3D-35B590399D07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>
                      <a:solidFill>
                        <a:srgbClr val="FF0000"/>
                      </a:solidFill>
                    </a:rPr>
                    <a:t>Wi-Fi</a:t>
                  </a:r>
                  <a:r>
                    <a:rPr lang="ja-JP" altLang="en-US" sz="1200" dirty="0">
                      <a:solidFill>
                        <a:srgbClr val="FF0000"/>
                      </a:solidFill>
                    </a:rPr>
                    <a:t>用アカウント発行</a:t>
                  </a:r>
                  <a:endParaRPr kumimoji="1" lang="ja-JP" altLang="en-US" sz="12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7" name="直線矢印コネクタ 26">
                  <a:extLst>
                    <a:ext uri="{FF2B5EF4-FFF2-40B4-BE49-F238E27FC236}">
                      <a16:creationId xmlns:a16="http://schemas.microsoft.com/office/drawing/2014/main" id="{B29EF374-00F6-F854-9564-A77805A8C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>
                  <a:extLst>
                    <a:ext uri="{FF2B5EF4-FFF2-40B4-BE49-F238E27FC236}">
                      <a16:creationId xmlns:a16="http://schemas.microsoft.com/office/drawing/2014/main" id="{DE03255F-0B75-FB14-453C-AA51FC503C1F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図 8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A4D1CCBF-DAFF-9B72-67CE-C15CF6873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4493AAB-2CAF-53D1-F5D1-4F1E8352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806917C5-8A9E-0C7E-4896-6263723CE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347AC200-E029-81C5-42A1-94D6926E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B643065B-3C9E-A266-ABFE-4B826A44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6F2ABD05-79E7-0504-17FB-E935D910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9962290B-7225-9297-6D8E-1EBEB4F3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6" name="図 15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0F1DE2C3-89AE-3A61-E7E7-6B0944F7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65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4CAC554C-2A58-9D68-BF50-BC4619515CA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61924" y="1825625"/>
            <a:ext cx="6686551" cy="4351338"/>
          </a:xfrm>
        </p:spPr>
        <p:txBody>
          <a:bodyPr/>
          <a:lstStyle/>
          <a:p>
            <a:r>
              <a:rPr lang="ja-JP" altLang="en-US" dirty="0"/>
              <a:t>アカウント発行ページで「新規申請」を押す</a:t>
            </a:r>
            <a:endParaRPr lang="en-US" altLang="ja-JP" dirty="0"/>
          </a:p>
          <a:p>
            <a:r>
              <a:rPr lang="en-US" altLang="ja-JP" dirty="0"/>
              <a:t>Email</a:t>
            </a:r>
            <a:r>
              <a:rPr lang="ja-JP" altLang="en-US" dirty="0"/>
              <a:t>で</a:t>
            </a:r>
            <a:r>
              <a:rPr lang="en-US" altLang="ja-JP" dirty="0">
                <a:solidFill>
                  <a:srgbClr val="0070C0"/>
                </a:solidFill>
              </a:rPr>
              <a:t>Wi-Fi</a:t>
            </a:r>
            <a:r>
              <a:rPr lang="ja-JP" altLang="en-US" dirty="0">
                <a:solidFill>
                  <a:srgbClr val="0070C0"/>
                </a:solidFill>
              </a:rPr>
              <a:t>専用</a:t>
            </a:r>
            <a:r>
              <a:rPr lang="ja-JP" altLang="en-US" dirty="0"/>
              <a:t>の</a:t>
            </a:r>
            <a:endParaRPr lang="en-US" altLang="ja-JP" dirty="0"/>
          </a:p>
          <a:p>
            <a:pPr lvl="1"/>
            <a:r>
              <a:rPr lang="ja-JP" altLang="en-US" dirty="0"/>
              <a:t>ユーザ名（</a:t>
            </a:r>
            <a:r>
              <a:rPr lang="en-US" altLang="ja-JP" dirty="0">
                <a:solidFill>
                  <a:srgbClr val="0070C0"/>
                </a:solidFill>
              </a:rPr>
              <a:t>u24XXXXXX@wifi.u-tokyo.ac.jp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パスワード</a:t>
            </a:r>
            <a:endParaRPr lang="en-US" altLang="ja-JP" dirty="0"/>
          </a:p>
          <a:p>
            <a:pPr lvl="1"/>
            <a:r>
              <a:rPr lang="ja-JP" altLang="en-US" dirty="0"/>
              <a:t>が送られてきます</a:t>
            </a: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8B752B-5623-0D17-3693-C5E0F8D0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r>
              <a:rPr kumimoji="1" lang="ja-JP" altLang="en-US" dirty="0"/>
              <a:t>用アカウント発行ページ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BE572-7233-92CA-4CB5-4538ADDA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35BD3B-B348-A490-5573-A61F0A2E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1ABF1D-1E09-38FB-B541-E395062E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11" name="wi-fi-merged-1709654270417">
            <a:hlinkClick r:id="" action="ppaction://media"/>
            <a:extLst>
              <a:ext uri="{FF2B5EF4-FFF2-40B4-BE49-F238E27FC236}">
                <a16:creationId xmlns:a16="http://schemas.microsoft.com/office/drawing/2014/main" id="{9DBDE40B-6766-FF45-097A-AE7BFC0783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1144" y="2441575"/>
            <a:ext cx="5674656" cy="3311525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B0D0F6E-A8C9-B2A1-3FC1-BCD42E4F5DAB}"/>
              </a:ext>
            </a:extLst>
          </p:cNvPr>
          <p:cNvGrpSpPr/>
          <p:nvPr/>
        </p:nvGrpSpPr>
        <p:grpSpPr>
          <a:xfrm>
            <a:off x="6848475" y="1749287"/>
            <a:ext cx="4715330" cy="617676"/>
            <a:chOff x="1374140" y="1705313"/>
            <a:chExt cx="4715330" cy="617676"/>
          </a:xfrm>
        </p:grpSpPr>
        <p:sp>
          <p:nvSpPr>
            <p:cNvPr id="13" name="テキスト ボックス 12">
              <a:hlinkClick r:id="rId5"/>
              <a:extLst>
                <a:ext uri="{FF2B5EF4-FFF2-40B4-BE49-F238E27FC236}">
                  <a16:creationId xmlns:a16="http://schemas.microsoft.com/office/drawing/2014/main" id="{AAC5C34A-CC91-FB4B-7ED9-CA320FA05907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r>
                <a:rPr lang="en-US" altLang="ja-JP" sz="3200" dirty="0"/>
                <a:t> </a:t>
              </a:r>
            </a:p>
          </p:txBody>
        </p:sp>
        <p:pic>
          <p:nvPicPr>
            <p:cNvPr id="14" name="図 13" descr="アイコン&#10;&#10;自動的に生成された説明">
              <a:extLst>
                <a:ext uri="{FF2B5EF4-FFF2-40B4-BE49-F238E27FC236}">
                  <a16:creationId xmlns:a16="http://schemas.microsoft.com/office/drawing/2014/main" id="{F78F812D-B786-54DE-DF4B-F5D2BF8B5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8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32D-F796-0582-8C55-65028A1B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Wi-Fi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D790CB-BF9F-A82E-EC13-A0F2DAE1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/>
          <a:lstStyle/>
          <a:p>
            <a:r>
              <a:rPr kumimoji="1" lang="ja-JP" altLang="en-US" dirty="0"/>
              <a:t>要約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ネットワーク名（</a:t>
            </a:r>
            <a:r>
              <a:rPr kumimoji="1" lang="en-US" altLang="ja-JP" dirty="0"/>
              <a:t>SSID</a:t>
            </a:r>
            <a:r>
              <a:rPr kumimoji="1" lang="ja-JP" altLang="en-US" dirty="0"/>
              <a:t>）</a:t>
            </a:r>
            <a:r>
              <a:rPr kumimoji="1" lang="en-US" altLang="ja-JP" dirty="0"/>
              <a:t>: </a:t>
            </a:r>
            <a:r>
              <a:rPr kumimoji="1" lang="en-US" altLang="ja-JP" dirty="0">
                <a:solidFill>
                  <a:srgbClr val="0070C0"/>
                </a:solidFill>
              </a:rPr>
              <a:t>00000utokyo</a:t>
            </a:r>
          </a:p>
          <a:p>
            <a:pPr lvl="1"/>
            <a:r>
              <a:rPr lang="en-US" altLang="ja-JP" dirty="0"/>
              <a:t>Security: </a:t>
            </a:r>
            <a:r>
              <a:rPr lang="en-US" altLang="ja-JP" dirty="0">
                <a:solidFill>
                  <a:srgbClr val="0070C0"/>
                </a:solidFill>
              </a:rPr>
              <a:t>WPA2 Enterprise</a:t>
            </a:r>
          </a:p>
          <a:p>
            <a:pPr marL="457200" lvl="1" indent="0">
              <a:buNone/>
            </a:pPr>
            <a:r>
              <a:rPr lang="ja-JP" altLang="en-US" dirty="0"/>
              <a:t>に、</a:t>
            </a:r>
            <a:r>
              <a:rPr lang="en-US" altLang="ja-JP" dirty="0"/>
              <a:t>Email</a:t>
            </a:r>
            <a:r>
              <a:rPr lang="ja-JP" altLang="en-US" dirty="0"/>
              <a:t>で送られてきたユーザ名とパスワードでつなぐ</a:t>
            </a:r>
            <a:endParaRPr lang="en-US" altLang="ja-JP" dirty="0"/>
          </a:p>
          <a:p>
            <a:r>
              <a:rPr kumimoji="1" lang="ja-JP" altLang="en-US" dirty="0"/>
              <a:t>詳細はデバイス（</a:t>
            </a:r>
            <a:r>
              <a:rPr kumimoji="1" lang="en-US" altLang="ja-JP" dirty="0"/>
              <a:t>Windows, Mac, Android, iPhone, iPad, ...</a:t>
            </a:r>
            <a:r>
              <a:rPr kumimoji="1" lang="ja-JP" altLang="en-US" dirty="0"/>
              <a:t>）、機種によっても異なるので</a:t>
            </a:r>
            <a:r>
              <a:rPr kumimoji="1" lang="en-US" altLang="ja-JP" dirty="0" err="1"/>
              <a:t>utelecon</a:t>
            </a:r>
            <a:r>
              <a:rPr kumimoji="1" lang="ja-JP" altLang="en-US" dirty="0"/>
              <a:t>を参照してください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0AC3BB-546A-BA9F-32B8-10CCD10B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50F6FF-F42F-0EC1-294C-7BA34B46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B0B3F1-8F8B-3749-07C5-AC229586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33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1722283-CE31-3988-24D6-C84A6C2FC900}"/>
              </a:ext>
            </a:extLst>
          </p:cNvPr>
          <p:cNvGrpSpPr/>
          <p:nvPr/>
        </p:nvGrpSpPr>
        <p:grpSpPr>
          <a:xfrm>
            <a:off x="7429500" y="5412395"/>
            <a:ext cx="2943680" cy="617676"/>
            <a:chOff x="3145790" y="1705313"/>
            <a:chExt cx="294368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CFD991DA-A70F-985B-65D5-740498C50475}"/>
                </a:ext>
              </a:extLst>
            </p:cNvPr>
            <p:cNvSpPr txBox="1"/>
            <p:nvPr/>
          </p:nvSpPr>
          <p:spPr>
            <a:xfrm>
              <a:off x="3145790" y="1717894"/>
              <a:ext cx="267589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FAB246E1-92D3-AE73-6E35-90405509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49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BC905-84EA-65B2-E9AE-8F7CA808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eduroam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CE0E22-C2C0-FEC6-308D-D6C24161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ネットワーク名（</a:t>
            </a:r>
            <a:r>
              <a:rPr lang="en-US" altLang="ja-JP" dirty="0"/>
              <a:t>SSID</a:t>
            </a:r>
            <a:r>
              <a:rPr lang="ja-JP" altLang="en-US" dirty="0"/>
              <a:t>）</a:t>
            </a:r>
            <a:r>
              <a:rPr lang="en-US" altLang="ja-JP" dirty="0"/>
              <a:t>: </a:t>
            </a:r>
            <a:r>
              <a:rPr lang="en-US" altLang="ja-JP" dirty="0" err="1">
                <a:solidFill>
                  <a:srgbClr val="0070C0"/>
                </a:solidFill>
              </a:rPr>
              <a:t>eduroam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en-US" altLang="ja-JP" dirty="0"/>
              <a:t>UTokyo Wi-Fi</a:t>
            </a:r>
            <a:r>
              <a:rPr lang="ja-JP" altLang="en-US" dirty="0"/>
              <a:t>（</a:t>
            </a:r>
            <a:r>
              <a:rPr lang="en-US" altLang="ja-JP" dirty="0"/>
              <a:t>00000utokyo</a:t>
            </a:r>
            <a:r>
              <a:rPr lang="ja-JP" altLang="en-US" dirty="0"/>
              <a:t>）と同じユーザ</a:t>
            </a:r>
            <a:r>
              <a:rPr lang="en-US" altLang="ja-JP" dirty="0"/>
              <a:t>ID, </a:t>
            </a:r>
            <a:r>
              <a:rPr lang="ja-JP" altLang="en-US" dirty="0"/>
              <a:t>パスワード、設定方法でつなげます</a:t>
            </a:r>
            <a:endParaRPr lang="en-US" altLang="ja-JP" dirty="0"/>
          </a:p>
          <a:p>
            <a:r>
              <a:rPr kumimoji="1" lang="ja-JP" altLang="en-US" dirty="0"/>
              <a:t>東大キャンパス内のみならず、他の大学や研究機関</a:t>
            </a:r>
            <a:r>
              <a:rPr lang="ja-JP" altLang="en-US" dirty="0"/>
              <a:t>でも</a:t>
            </a:r>
            <a:r>
              <a:rPr kumimoji="1" lang="ja-JP" altLang="en-US" dirty="0"/>
              <a:t>（高い確率で）使えます</a:t>
            </a:r>
            <a:endParaRPr kumimoji="1" lang="en-US" altLang="ja-JP" dirty="0"/>
          </a:p>
          <a:p>
            <a:r>
              <a:rPr lang="ja-JP" altLang="en-US" dirty="0"/>
              <a:t>東大構内ネットワーク限定のページ・リソースにアクセスできない場合があります（キャンパス外ネットワークにつながった状態）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AA8FA9-EDB5-9CFD-02D7-A5411A55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AF4AD8-7E3C-AF4A-0DA9-D1A9E8B7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888D99-55F1-5DF1-9E7C-A10CB423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611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694E4-ECF8-F47D-EEFF-538EA832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ja-JP" altLang="en-US" dirty="0"/>
              <a:t>結局何をすればよいかのまとめ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41C447-0A70-1F71-50ED-61F63331D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dirty="0" err="1"/>
              <a:t>utac</a:t>
            </a:r>
            <a:r>
              <a:rPr lang="ja-JP" altLang="en-US" dirty="0">
                <a:hlinkClick r:id="rId2"/>
              </a:rPr>
              <a:t>パスワード変更ページ</a:t>
            </a:r>
            <a:r>
              <a:rPr lang="ja-JP" altLang="en-US" dirty="0"/>
              <a:t>に、もらった</a:t>
            </a:r>
            <a:r>
              <a:rPr lang="en-US" altLang="ja-JP" dirty="0"/>
              <a:t>10</a:t>
            </a:r>
            <a:r>
              <a:rPr lang="ja-JP" altLang="en-US" dirty="0"/>
              <a:t>桁＋初期パスワードでサインインしてパスワード変更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>
                <a:hlinkClick r:id="rId3"/>
              </a:rPr>
              <a:t>多要素認証を設定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dirty="0">
                <a:hlinkClick r:id="rId4"/>
              </a:rPr>
              <a:t>情報セキュリティ教育（テスト）</a:t>
            </a:r>
            <a:r>
              <a:rPr lang="ja-JP" altLang="en-US" dirty="0"/>
              <a:t>をクリア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"/>
            </a:pPr>
            <a:r>
              <a:rPr lang="ja-JP" altLang="en-US" dirty="0"/>
              <a:t> 色々なシステムにアクセスできます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>
                <a:hlinkClick r:id="rId5"/>
              </a:rPr>
              <a:t>Wi-Fi</a:t>
            </a:r>
            <a:r>
              <a:rPr lang="ja-JP" altLang="en-US" dirty="0">
                <a:hlinkClick r:id="rId5"/>
              </a:rPr>
              <a:t>アカウント発行ページ</a:t>
            </a:r>
            <a:r>
              <a:rPr lang="ja-JP" altLang="en-US" dirty="0"/>
              <a:t>でアカウント発行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ja-JP" altLang="en-US" dirty="0"/>
              <a:t> 構内で</a:t>
            </a:r>
            <a:r>
              <a:rPr kumimoji="1" lang="en-US" altLang="ja-JP" dirty="0"/>
              <a:t>UTokyo Wi-Fi, </a:t>
            </a:r>
            <a:r>
              <a:rPr kumimoji="1" lang="en-US" altLang="ja-JP" dirty="0" err="1"/>
              <a:t>eduroam</a:t>
            </a:r>
            <a:r>
              <a:rPr kumimoji="1" lang="ja-JP" altLang="en-US" dirty="0"/>
              <a:t>につなげます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5E327E-1DD7-0BC9-BA40-E46FE84F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4AC5FA-6F49-5A30-599C-7544775C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D3D556-F4F0-BEA4-4B74-4E93877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27E402-E082-FE2A-D2AD-78D89CECF638}"/>
              </a:ext>
            </a:extLst>
          </p:cNvPr>
          <p:cNvSpPr/>
          <p:nvPr/>
        </p:nvSpPr>
        <p:spPr>
          <a:xfrm>
            <a:off x="3933825" y="5946775"/>
            <a:ext cx="7620000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お早めに多要素認証まで乗り切って、安全・快適にお使いください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614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kumimoji="1" lang="ja-JP" altLang="en-US" dirty="0"/>
              <a:t>～とは</a:t>
            </a:r>
            <a:endParaRPr kumimoji="1" lang="en-US" altLang="ja-JP" dirty="0"/>
          </a:p>
          <a:p>
            <a:pPr lvl="1"/>
            <a:r>
              <a:rPr lang="ja-JP" altLang="en-US" dirty="0"/>
              <a:t>初期設定、とくに</a:t>
            </a:r>
            <a:r>
              <a:rPr kumimoji="1" lang="ja-JP" altLang="en-US" dirty="0"/>
              <a:t>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4957E5-DEDE-E2A1-5136-11573AEC7799}"/>
              </a:ext>
            </a:extLst>
          </p:cNvPr>
          <p:cNvGrpSpPr/>
          <p:nvPr/>
        </p:nvGrpSpPr>
        <p:grpSpPr>
          <a:xfrm>
            <a:off x="3327387" y="4645261"/>
            <a:ext cx="11548919" cy="1847614"/>
            <a:chOff x="321540" y="3699820"/>
            <a:chExt cx="11548919" cy="1847614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3D15898-92B3-9906-8C50-AC119F933437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17" name="テキスト ボックス 16">
                <a:hlinkClick r:id="rId2"/>
                <a:extLst>
                  <a:ext uri="{FF2B5EF4-FFF2-40B4-BE49-F238E27FC236}">
                    <a16:creationId xmlns:a16="http://schemas.microsoft.com/office/drawing/2014/main" id="{00FCC1C8-8437-C79E-43EC-F463B0B2210D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>
                    <a:solidFill>
                      <a:srgbClr val="FF0000"/>
                    </a:solidFill>
                  </a:rPr>
                  <a:t>UTokyo Account (</a:t>
                </a:r>
                <a:r>
                  <a:rPr kumimoji="1" lang="en-US" altLang="ja-JP" sz="1600" b="1" dirty="0" err="1">
                    <a:solidFill>
                      <a:srgbClr val="FF0000"/>
                    </a:solidFill>
                  </a:rPr>
                  <a:t>utac</a:t>
                </a:r>
                <a:r>
                  <a:rPr kumimoji="1" lang="en-US" altLang="ja-JP" sz="1600" b="1" dirty="0">
                    <a:solidFill>
                      <a:srgbClr val="FF0000"/>
                    </a:solidFill>
                  </a:rPr>
                  <a:t>)</a:t>
                </a:r>
                <a:endParaRPr kumimoji="1" lang="ja-JP" altLang="en-US" sz="16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CD0E38C9-373D-27CE-168A-E22E032057E3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39" name="テキスト ボックス 38">
                  <a:hlinkClick r:id="rId3"/>
                  <a:extLst>
                    <a:ext uri="{FF2B5EF4-FFF2-40B4-BE49-F238E27FC236}">
                      <a16:creationId xmlns:a16="http://schemas.microsoft.com/office/drawing/2014/main" id="{EAF8DF43-3372-0BE0-BA61-4BBDD3207056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6E59C262-1A81-025F-BD28-9A34C5086FAA}"/>
                    </a:ext>
                  </a:extLst>
                </p:cNvPr>
                <p:cNvCxnSpPr>
                  <a:cxnSpLocks/>
                  <a:endCxn id="39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499D9F75-74D4-CAEA-B7B8-E5F560AF6B74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37" name="テキスト ボックス 36">
                  <a:hlinkClick r:id="rId4"/>
                  <a:extLst>
                    <a:ext uri="{FF2B5EF4-FFF2-40B4-BE49-F238E27FC236}">
                      <a16:creationId xmlns:a16="http://schemas.microsoft.com/office/drawing/2014/main" id="{45433076-99D7-1FD2-2618-B64153FA1B30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B4A2699C-8CF0-4B63-3884-F3DB5D858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053C9C9-4B4E-9CAC-9DBA-10FB42B00420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35" name="テキスト ボックス 34">
                  <a:hlinkClick r:id="rId5"/>
                  <a:extLst>
                    <a:ext uri="{FF2B5EF4-FFF2-40B4-BE49-F238E27FC236}">
                      <a16:creationId xmlns:a16="http://schemas.microsoft.com/office/drawing/2014/main" id="{6084B860-1E04-82DE-D0CE-230B9984C2D9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2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FF152CE1-63B7-DF71-6B94-97BD92C50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D78AE29-03B2-BC83-1A3D-5602E3F5A9C5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0" cy="870880"/>
                <a:chOff x="5383595" y="4131528"/>
                <a:chExt cx="1213280" cy="870880"/>
              </a:xfrm>
            </p:grpSpPr>
            <p:sp>
              <p:nvSpPr>
                <p:cNvPr id="33" name="テキスト ボックス 32">
                  <a:hlinkClick r:id="rId6"/>
                  <a:extLst>
                    <a:ext uri="{FF2B5EF4-FFF2-40B4-BE49-F238E27FC236}">
                      <a16:creationId xmlns:a16="http://schemas.microsoft.com/office/drawing/2014/main" id="{463FC4F0-3B08-327B-E187-D975C89B1538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0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A9148EFD-E069-C073-2A68-5FFB13BB1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5AF1AC25-200C-45E0-A3DF-A4050FE4DA89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31" name="図 30">
                  <a:hlinkClick r:id="rId7"/>
                  <a:extLst>
                    <a:ext uri="{FF2B5EF4-FFF2-40B4-BE49-F238E27FC236}">
                      <a16:creationId xmlns:a16="http://schemas.microsoft.com/office/drawing/2014/main" id="{2DF9FE6C-3717-B250-F476-39C06AB779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2" name="直線矢印コネクタ 31">
                  <a:extLst>
                    <a:ext uri="{FF2B5EF4-FFF2-40B4-BE49-F238E27FC236}">
                      <a16:creationId xmlns:a16="http://schemas.microsoft.com/office/drawing/2014/main" id="{814D3CA8-6F16-450D-0FCF-DEB183322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20A41BB1-E358-A0B2-7B5C-D188C4CB8EAE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29" name="図 28">
                  <a:hlinkClick r:id="rId9"/>
                  <a:extLst>
                    <a:ext uri="{FF2B5EF4-FFF2-40B4-BE49-F238E27FC236}">
                      <a16:creationId xmlns:a16="http://schemas.microsoft.com/office/drawing/2014/main" id="{C2D8B472-399D-3CB2-8FEB-8192960A4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0" name="直線矢印コネクタ 29">
                  <a:extLst>
                    <a:ext uri="{FF2B5EF4-FFF2-40B4-BE49-F238E27FC236}">
                      <a16:creationId xmlns:a16="http://schemas.microsoft.com/office/drawing/2014/main" id="{7D04AD27-2B68-9143-08F7-A78CCA97D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426CC493-49EB-DB05-AC30-D5D9E60B2F74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5" name="テキスト ボックス 24">
                  <a:hlinkClick r:id="rId11"/>
                  <a:extLst>
                    <a:ext uri="{FF2B5EF4-FFF2-40B4-BE49-F238E27FC236}">
                      <a16:creationId xmlns:a16="http://schemas.microsoft.com/office/drawing/2014/main" id="{83FF10E8-A7BB-3255-ED3D-ECCDC038A58B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solidFill>
                        <a:srgbClr val="FF0000"/>
                      </a:solidFill>
                    </a:rPr>
                    <a:t>   UTokyo Wi-Fi, </a:t>
                  </a:r>
                  <a:r>
                    <a:rPr kumimoji="1" lang="en-US" altLang="ja-JP" sz="1600" dirty="0" err="1">
                      <a:solidFill>
                        <a:srgbClr val="FF0000"/>
                      </a:solidFill>
                    </a:rPr>
                    <a:t>eduroam</a:t>
                  </a:r>
                  <a:endParaRPr kumimoji="1" lang="ja-JP" altLang="en-US" sz="1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テキスト ボックス 25">
                  <a:hlinkClick r:id="rId12"/>
                  <a:extLst>
                    <a:ext uri="{FF2B5EF4-FFF2-40B4-BE49-F238E27FC236}">
                      <a16:creationId xmlns:a16="http://schemas.microsoft.com/office/drawing/2014/main" id="{8B384AD1-FF8C-7BF2-26BE-DC13E94EEC4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>
                      <a:solidFill>
                        <a:srgbClr val="FF0000"/>
                      </a:solidFill>
                    </a:rPr>
                    <a:t>Wi-Fi</a:t>
                  </a:r>
                  <a:r>
                    <a:rPr lang="ja-JP" altLang="en-US" sz="1200" dirty="0">
                      <a:solidFill>
                        <a:srgbClr val="FF0000"/>
                      </a:solidFill>
                    </a:rPr>
                    <a:t>用アカウント発行</a:t>
                  </a:r>
                  <a:endParaRPr kumimoji="1" lang="ja-JP" altLang="en-US" sz="12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7" name="直線矢印コネクタ 26">
                  <a:extLst>
                    <a:ext uri="{FF2B5EF4-FFF2-40B4-BE49-F238E27FC236}">
                      <a16:creationId xmlns:a16="http://schemas.microsoft.com/office/drawing/2014/main" id="{51DCF5FC-7D35-355F-6AFC-68313DDF7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>
                  <a:extLst>
                    <a:ext uri="{FF2B5EF4-FFF2-40B4-BE49-F238E27FC236}">
                      <a16:creationId xmlns:a16="http://schemas.microsoft.com/office/drawing/2014/main" id="{F6B6663B-185B-961D-1701-99D17C8D876F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図 8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DE9D6A70-D37E-7357-978F-809B8833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BF8FE41D-6E25-7407-F9F2-22EE6B9EB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04D55268-75DE-02AF-3FD5-B0EF4AC41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63363EE-2A5B-F6A7-BEC1-5CDBAB67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32109336-F875-EE25-8A51-A3A361514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C15C8D7E-0CB6-5BF8-6619-B7060A37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6129D1BB-6C78-815A-EA5C-A849E093A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6" name="図 15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4B474E00-BCAA-CC55-3B12-52566F91B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95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CB76-5F1A-C0CF-D1FF-F777848D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C6D9F6-F3BC-F1AF-FE5B-75FF5328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B959C-BEF3-CFD8-761C-64AE8928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23756D-4977-970F-0818-9AEDAB74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610FDA-5837-CAA2-DEEF-A4DC8A85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ECFD89-F102-7D3B-D708-B634A383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838200" y="1776197"/>
            <a:ext cx="4870622" cy="5962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27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A549F-E446-02D8-7EBD-F9AB5A15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B45991-25E2-3107-C54D-FA76D015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東京大学の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をわかりやすく説明、サポートすることを目指しています</a:t>
            </a:r>
            <a:endParaRPr kumimoji="1" lang="en-US" altLang="ja-JP" dirty="0"/>
          </a:p>
          <a:p>
            <a:r>
              <a:rPr lang="ja-JP" altLang="en-US" dirty="0"/>
              <a:t>教職員と学生が日々活躍しています</a:t>
            </a:r>
            <a:endParaRPr lang="en-US" altLang="ja-JP" dirty="0"/>
          </a:p>
          <a:p>
            <a:r>
              <a:rPr kumimoji="1" lang="en-US" altLang="ja-JP" dirty="0" err="1"/>
              <a:t>utelecon</a:t>
            </a:r>
            <a:r>
              <a:rPr kumimoji="1" lang="ja-JP" altLang="en-US" dirty="0">
                <a:hlinkClick r:id="rId2"/>
              </a:rPr>
              <a:t>紹介</a:t>
            </a:r>
            <a:r>
              <a:rPr kumimoji="1" lang="ja-JP" altLang="en-US" dirty="0"/>
              <a:t>と</a:t>
            </a:r>
            <a:r>
              <a:rPr kumimoji="1" lang="ja-JP" altLang="en-US" dirty="0">
                <a:hlinkClick r:id="rId3"/>
              </a:rPr>
              <a:t>活動理念・目的</a:t>
            </a:r>
            <a:r>
              <a:rPr kumimoji="1" lang="ja-JP" altLang="en-US" dirty="0"/>
              <a:t>もご覧ください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3EAE6A-8A32-B0A7-CA37-E30440F4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CCDB0F-0E90-F3BC-3C66-0E74725E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B56E64-A7C1-AD0F-6FD9-6721DE42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83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A5D44-74B4-4891-30F9-D8239900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質問</a:t>
            </a:r>
            <a:r>
              <a:rPr lang="en-US" altLang="ja-JP" dirty="0"/>
              <a:t>?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をご利用ください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A08D76-1294-E17A-95A9-F6EB0074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で検索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東大の</a:t>
            </a:r>
            <a:r>
              <a:rPr kumimoji="1" lang="en-US" altLang="ja-JP" dirty="0"/>
              <a:t>Zoom?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kumimoji="1" lang="en-US" altLang="ja-JP" dirty="0"/>
          </a:p>
          <a:p>
            <a:pPr lvl="1"/>
            <a:r>
              <a:rPr lang="ja-JP" altLang="en-US" dirty="0"/>
              <a:t>東大の</a:t>
            </a:r>
            <a:r>
              <a:rPr lang="en-US" altLang="ja-JP" dirty="0"/>
              <a:t>Microsoft?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lang="en-US" altLang="ja-JP" dirty="0"/>
          </a:p>
          <a:p>
            <a:pPr lvl="1"/>
            <a:r>
              <a:rPr kumimoji="1" lang="en-US" altLang="ja-JP" dirty="0"/>
              <a:t>... </a:t>
            </a:r>
            <a:r>
              <a:rPr kumimoji="1" lang="ja-JP" altLang="en-US" dirty="0"/>
              <a:t>かなりの確率で見たいページがヒットします</a:t>
            </a:r>
            <a:endParaRPr kumimoji="1" lang="en-US" altLang="ja-JP" dirty="0"/>
          </a:p>
          <a:p>
            <a:r>
              <a:rPr lang="ja-JP" altLang="en-US" dirty="0"/>
              <a:t>サポート</a:t>
            </a:r>
            <a:endParaRPr lang="en-US" altLang="ja-JP" dirty="0"/>
          </a:p>
          <a:p>
            <a:pPr lvl="1"/>
            <a:r>
              <a:rPr lang="ja-JP" altLang="en-US" dirty="0"/>
              <a:t>チャット、</a:t>
            </a:r>
            <a:r>
              <a:rPr lang="en-US" altLang="ja-JP" dirty="0"/>
              <a:t>Zoom</a:t>
            </a:r>
            <a:r>
              <a:rPr lang="ja-JP" altLang="en-US" dirty="0"/>
              <a:t>、メールフォーム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BDE4A9-B4DA-1E30-54BC-F83E768A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28D92F-D5CF-9039-BBBC-8EB768D2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AA161F-F08A-A28C-03D8-4FF60B3E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FF915A-A7FD-4131-19F0-E5679BC2F4FB}"/>
              </a:ext>
            </a:extLst>
          </p:cNvPr>
          <p:cNvSpPr txBox="1"/>
          <p:nvPr/>
        </p:nvSpPr>
        <p:spPr>
          <a:xfrm>
            <a:off x="4615180" y="2401054"/>
            <a:ext cx="231394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zoom</a:t>
            </a:r>
            <a:endParaRPr lang="ja-JP" altLang="en-US" sz="24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C8AB418-9D20-07DD-D535-2BF9A6E3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61330" y="2245043"/>
            <a:ext cx="535580" cy="61767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2BE4F1-1186-3C58-C320-F096C2E60CF8}"/>
              </a:ext>
            </a:extLst>
          </p:cNvPr>
          <p:cNvSpPr txBox="1"/>
          <p:nvPr/>
        </p:nvSpPr>
        <p:spPr>
          <a:xfrm>
            <a:off x="5163820" y="2886144"/>
            <a:ext cx="260858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</a:t>
            </a:r>
            <a:r>
              <a:rPr lang="en-US" altLang="ja-JP" sz="2400" dirty="0" err="1"/>
              <a:t>microsoft</a:t>
            </a:r>
            <a:endParaRPr lang="ja-JP" altLang="en-US" sz="2400" dirty="0"/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111F6B00-34A4-7F26-C7F3-9A7046C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5910" y="2730133"/>
            <a:ext cx="535580" cy="617676"/>
          </a:xfrm>
          <a:prstGeom prst="rect">
            <a:avLst/>
          </a:prstGeom>
        </p:spPr>
      </p:pic>
      <p:pic>
        <p:nvPicPr>
          <p:cNvPr id="14" name="us">
            <a:hlinkClick r:id="" action="ppaction://media"/>
            <a:extLst>
              <a:ext uri="{FF2B5EF4-FFF2-40B4-BE49-F238E27FC236}">
                <a16:creationId xmlns:a16="http://schemas.microsoft.com/office/drawing/2014/main" id="{5EE24E97-C98D-91B4-9D51-2AA7111D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1490" y="1846945"/>
            <a:ext cx="3773960" cy="445694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0280AE-9E31-7A01-6679-78A52B36BAFC}"/>
              </a:ext>
            </a:extLst>
          </p:cNvPr>
          <p:cNvSpPr txBox="1"/>
          <p:nvPr/>
        </p:nvSpPr>
        <p:spPr>
          <a:xfrm>
            <a:off x="8111490" y="6281881"/>
            <a:ext cx="294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6"/>
              </a:rPr>
              <a:t>https://youtu.be/aPigliX-Nyg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48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8DDF-5FDB-D95D-2A56-99B07FB0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11894-A00A-9825-80D6-85EEADE6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CE580-378C-11D4-836D-11757580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4FAAE1-987C-A598-828D-91BCEA4C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7D20A5-F0EC-3AE6-114C-54E12CC0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1A96F8-E68B-388F-562C-64DAB9E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38E365-47F3-7A66-0D47-432D9C4C89BE}"/>
              </a:ext>
            </a:extLst>
          </p:cNvPr>
          <p:cNvSpPr/>
          <p:nvPr/>
        </p:nvSpPr>
        <p:spPr>
          <a:xfrm>
            <a:off x="838200" y="2394038"/>
            <a:ext cx="3543300" cy="103496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85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C09E-99DC-D813-ADA6-0DDAD75F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535934-30FD-EEC2-1CEF-4D03A728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altLang="ja-JP" dirty="0" err="1"/>
              <a:t>utac</a:t>
            </a:r>
            <a:r>
              <a:rPr lang="en-US" altLang="ja-JP" dirty="0"/>
              <a:t>)</a:t>
            </a:r>
            <a:r>
              <a:rPr lang="ja-JP" altLang="en-US" dirty="0"/>
              <a:t> とは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1E106B-335B-0E82-91D3-219A00AF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56A78F-417E-FC53-1CBF-878127D7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F074CE-BA95-11E7-C6C4-C331EA8B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9</a:t>
            </a:fld>
            <a:endParaRPr kumimoji="1" lang="ja-JP" altLang="en-US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1EEF016-A49B-0B56-3483-24DF35010399}"/>
              </a:ext>
            </a:extLst>
          </p:cNvPr>
          <p:cNvGrpSpPr/>
          <p:nvPr/>
        </p:nvGrpSpPr>
        <p:grpSpPr>
          <a:xfrm>
            <a:off x="321540" y="1799900"/>
            <a:ext cx="11548919" cy="1837233"/>
            <a:chOff x="349610" y="3500238"/>
            <a:chExt cx="11548919" cy="1837233"/>
          </a:xfrm>
        </p:grpSpPr>
        <p:sp>
          <p:nvSpPr>
            <p:cNvPr id="28" name="テキスト ボックス 27">
              <a:hlinkClick r:id="rId2"/>
              <a:extLst>
                <a:ext uri="{FF2B5EF4-FFF2-40B4-BE49-F238E27FC236}">
                  <a16:creationId xmlns:a16="http://schemas.microsoft.com/office/drawing/2014/main" id="{5F99D2FE-B947-C140-DB99-0428D149F833}"/>
                </a:ext>
              </a:extLst>
            </p:cNvPr>
            <p:cNvSpPr txBox="1"/>
            <p:nvPr/>
          </p:nvSpPr>
          <p:spPr>
            <a:xfrm>
              <a:off x="349610" y="4998917"/>
              <a:ext cx="11548919" cy="338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rgbClr val="FF0000"/>
                  </a:solidFill>
                </a:rPr>
                <a:t>UTokyo Account (</a:t>
              </a:r>
              <a:r>
                <a:rPr kumimoji="1" lang="en-US" altLang="ja-JP" sz="1600" b="1" dirty="0" err="1">
                  <a:solidFill>
                    <a:srgbClr val="FF0000"/>
                  </a:solidFill>
                </a:rPr>
                <a:t>utac</a:t>
              </a:r>
              <a:r>
                <a:rPr kumimoji="1" lang="en-US" altLang="ja-JP" sz="1600" b="1" dirty="0">
                  <a:solidFill>
                    <a:srgbClr val="FF0000"/>
                  </a:solidFill>
                </a:rPr>
                <a:t>)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D0D9DCB6-6405-8062-E2DD-B59E2A58DDFB}"/>
                </a:ext>
              </a:extLst>
            </p:cNvPr>
            <p:cNvGrpSpPr/>
            <p:nvPr/>
          </p:nvGrpSpPr>
          <p:grpSpPr>
            <a:xfrm>
              <a:off x="9856816" y="4131527"/>
              <a:ext cx="2041713" cy="867390"/>
              <a:chOff x="9856816" y="4131527"/>
              <a:chExt cx="2041713" cy="867390"/>
            </a:xfrm>
          </p:grpSpPr>
          <p:sp>
            <p:nvSpPr>
              <p:cNvPr id="25" name="テキスト ボックス 24">
                <a:hlinkClick r:id="rId3"/>
                <a:extLst>
                  <a:ext uri="{FF2B5EF4-FFF2-40B4-BE49-F238E27FC236}">
                    <a16:creationId xmlns:a16="http://schemas.microsoft.com/office/drawing/2014/main" id="{C852B157-FD0F-5B15-5EE5-9FFF9B7340A6}"/>
                  </a:ext>
                </a:extLst>
              </p:cNvPr>
              <p:cNvSpPr txBox="1"/>
              <p:nvPr/>
            </p:nvSpPr>
            <p:spPr>
              <a:xfrm>
                <a:off x="9856816" y="4131527"/>
                <a:ext cx="204171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Microsoft</a:t>
                </a:r>
                <a:endParaRPr kumimoji="1" lang="ja-JP" alt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6F7C048-744A-5007-E79A-35A9AC0B36BF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 flipV="1">
                <a:off x="10877672" y="4777858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45431625-CC66-6A48-A642-66C40B35D7DD}"/>
                </a:ext>
              </a:extLst>
            </p:cNvPr>
            <p:cNvGrpSpPr/>
            <p:nvPr/>
          </p:nvGrpSpPr>
          <p:grpSpPr>
            <a:xfrm>
              <a:off x="8203668" y="4131527"/>
              <a:ext cx="1516762" cy="863899"/>
              <a:chOff x="8203668" y="4131527"/>
              <a:chExt cx="1516762" cy="863899"/>
            </a:xfrm>
          </p:grpSpPr>
          <p:sp>
            <p:nvSpPr>
              <p:cNvPr id="23" name="テキスト ボックス 22">
                <a:hlinkClick r:id="rId4"/>
                <a:extLst>
                  <a:ext uri="{FF2B5EF4-FFF2-40B4-BE49-F238E27FC236}">
                    <a16:creationId xmlns:a16="http://schemas.microsoft.com/office/drawing/2014/main" id="{E933294A-4A92-5398-2714-F27942AA6B3B}"/>
                  </a:ext>
                </a:extLst>
              </p:cNvPr>
              <p:cNvSpPr txBox="1"/>
              <p:nvPr/>
            </p:nvSpPr>
            <p:spPr>
              <a:xfrm>
                <a:off x="8203668" y="4131527"/>
                <a:ext cx="151676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FFC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00B050"/>
                    </a:solidFill>
                  </a:rPr>
                  <a:t>l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e</a:t>
                </a:r>
                <a:endParaRPr kumimoji="1" lang="ja-JP" altLang="en-US" sz="36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5BD7DC7-082C-627C-A44A-95A03F76C3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2048" y="4774367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674FB1D-5EBA-11FE-E52F-BFF443ED8272}"/>
                </a:ext>
              </a:extLst>
            </p:cNvPr>
            <p:cNvGrpSpPr/>
            <p:nvPr/>
          </p:nvGrpSpPr>
          <p:grpSpPr>
            <a:xfrm>
              <a:off x="6733262" y="4131527"/>
              <a:ext cx="1334020" cy="863898"/>
              <a:chOff x="6733262" y="4131527"/>
              <a:chExt cx="1334020" cy="863898"/>
            </a:xfrm>
          </p:grpSpPr>
          <p:sp>
            <p:nvSpPr>
              <p:cNvPr id="24" name="テキスト ボックス 23">
                <a:hlinkClick r:id="rId5"/>
                <a:extLst>
                  <a:ext uri="{FF2B5EF4-FFF2-40B4-BE49-F238E27FC236}">
                    <a16:creationId xmlns:a16="http://schemas.microsoft.com/office/drawing/2014/main" id="{CB940F6B-3F73-1538-D320-4860CC8EFDBA}"/>
                  </a:ext>
                </a:extLst>
              </p:cNvPr>
              <p:cNvSpPr txBox="1"/>
              <p:nvPr/>
            </p:nvSpPr>
            <p:spPr>
              <a:xfrm>
                <a:off x="6733262" y="4131527"/>
                <a:ext cx="1334020" cy="646331"/>
              </a:xfrm>
              <a:prstGeom prst="rect">
                <a:avLst/>
              </a:prstGeom>
              <a:solidFill>
                <a:srgbClr val="8B217E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bg1"/>
                    </a:solidFill>
                  </a:rPr>
                  <a:t> slack </a:t>
                </a:r>
                <a:endParaRPr kumimoji="1" lang="ja-JP" altLang="en-US" sz="3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7E0938EA-E5F2-22B8-12D2-16E23CF1E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270" y="4774366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3A3B8744-7E85-02E4-96BF-E57B67C3745B}"/>
                </a:ext>
              </a:extLst>
            </p:cNvPr>
            <p:cNvGrpSpPr/>
            <p:nvPr/>
          </p:nvGrpSpPr>
          <p:grpSpPr>
            <a:xfrm>
              <a:off x="5383595" y="4131528"/>
              <a:ext cx="1213281" cy="870880"/>
              <a:chOff x="5383595" y="4131528"/>
              <a:chExt cx="1213281" cy="870880"/>
            </a:xfrm>
          </p:grpSpPr>
          <p:sp>
            <p:nvSpPr>
              <p:cNvPr id="22" name="テキスト ボックス 21">
                <a:hlinkClick r:id="rId6"/>
                <a:extLst>
                  <a:ext uri="{FF2B5EF4-FFF2-40B4-BE49-F238E27FC236}">
                    <a16:creationId xmlns:a16="http://schemas.microsoft.com/office/drawing/2014/main" id="{24EE7F1A-0D9B-706D-58D4-36A80FB7D1EE}"/>
                  </a:ext>
                </a:extLst>
              </p:cNvPr>
              <p:cNvSpPr txBox="1"/>
              <p:nvPr/>
            </p:nvSpPr>
            <p:spPr>
              <a:xfrm>
                <a:off x="5383595" y="4131528"/>
                <a:ext cx="1213281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zoom</a:t>
                </a:r>
                <a:endParaRPr kumimoji="1" lang="ja-JP" altLang="en-US" sz="3600" dirty="0">
                  <a:solidFill>
                    <a:srgbClr val="0066FF"/>
                  </a:solidFill>
                </a:endParaRPr>
              </a:p>
            </p:txBody>
          </p: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C8F2C94D-A74F-4420-3491-5042A78AC1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0235" y="4781349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23C6535-D99F-EB5E-02F6-546755275DE9}"/>
                </a:ext>
              </a:extLst>
            </p:cNvPr>
            <p:cNvGrpSpPr/>
            <p:nvPr/>
          </p:nvGrpSpPr>
          <p:grpSpPr>
            <a:xfrm>
              <a:off x="3309479" y="4131531"/>
              <a:ext cx="1937730" cy="863893"/>
              <a:chOff x="3309479" y="4131531"/>
              <a:chExt cx="1937730" cy="863893"/>
            </a:xfrm>
          </p:grpSpPr>
          <p:pic>
            <p:nvPicPr>
              <p:cNvPr id="20" name="図 19">
                <a:hlinkClick r:id="rId7"/>
                <a:extLst>
                  <a:ext uri="{FF2B5EF4-FFF2-40B4-BE49-F238E27FC236}">
                    <a16:creationId xmlns:a16="http://schemas.microsoft.com/office/drawing/2014/main" id="{B0393C38-F390-3A5A-C1AE-25C26AED7A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826" r="34097"/>
              <a:stretch/>
            </p:blipFill>
            <p:spPr>
              <a:xfrm>
                <a:off x="3309479" y="4131531"/>
                <a:ext cx="1937730" cy="646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6" name="直線矢印コネクタ 35">
                <a:extLst>
                  <a:ext uri="{FF2B5EF4-FFF2-40B4-BE49-F238E27FC236}">
                    <a16:creationId xmlns:a16="http://schemas.microsoft.com/office/drawing/2014/main" id="{722BF3A4-8DAD-9650-1004-520AA613EF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492" y="4774365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7034733D-F895-83BD-851B-FBF462741CF9}"/>
                </a:ext>
              </a:extLst>
            </p:cNvPr>
            <p:cNvGrpSpPr/>
            <p:nvPr/>
          </p:nvGrpSpPr>
          <p:grpSpPr>
            <a:xfrm>
              <a:off x="2230830" y="4131528"/>
              <a:ext cx="940561" cy="863895"/>
              <a:chOff x="2230830" y="4131528"/>
              <a:chExt cx="940561" cy="863895"/>
            </a:xfrm>
          </p:grpSpPr>
          <p:pic>
            <p:nvPicPr>
              <p:cNvPr id="18" name="図 17">
                <a:hlinkClick r:id="rId9"/>
                <a:extLst>
                  <a:ext uri="{FF2B5EF4-FFF2-40B4-BE49-F238E27FC236}">
                    <a16:creationId xmlns:a16="http://schemas.microsoft.com/office/drawing/2014/main" id="{B677F177-367E-0783-9676-5E7C0D42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5908" b="15374"/>
              <a:stretch/>
            </p:blipFill>
            <p:spPr>
              <a:xfrm>
                <a:off x="2230830" y="4131528"/>
                <a:ext cx="940561" cy="646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A0333839-7027-FA34-4A5C-A44C44F57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9381" y="4774364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3B5CF6D1-1D50-DE6F-CF40-16FCD5D0F6F5}"/>
                </a:ext>
              </a:extLst>
            </p:cNvPr>
            <p:cNvGrpSpPr/>
            <p:nvPr/>
          </p:nvGrpSpPr>
          <p:grpSpPr>
            <a:xfrm>
              <a:off x="349610" y="3500238"/>
              <a:ext cx="1743132" cy="1491694"/>
              <a:chOff x="349610" y="3500238"/>
              <a:chExt cx="1743132" cy="1491694"/>
            </a:xfrm>
          </p:grpSpPr>
          <p:sp>
            <p:nvSpPr>
              <p:cNvPr id="21" name="テキスト ボックス 20">
                <a:hlinkClick r:id="rId11"/>
                <a:extLst>
                  <a:ext uri="{FF2B5EF4-FFF2-40B4-BE49-F238E27FC236}">
                    <a16:creationId xmlns:a16="http://schemas.microsoft.com/office/drawing/2014/main" id="{D788F900-1CA8-B675-72A4-BF19D7786799}"/>
                  </a:ext>
                </a:extLst>
              </p:cNvPr>
              <p:cNvSpPr txBox="1"/>
              <p:nvPr/>
            </p:nvSpPr>
            <p:spPr>
              <a:xfrm>
                <a:off x="349610" y="3500238"/>
                <a:ext cx="174313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/>
                  <a:t>   UTokyo Wi-Fi, </a:t>
                </a:r>
                <a:r>
                  <a:rPr kumimoji="1" lang="en-US" altLang="ja-JP" sz="1600" dirty="0" err="1"/>
                  <a:t>eduroam</a:t>
                </a:r>
                <a:endParaRPr kumimoji="1" lang="ja-JP" altLang="en-US" sz="1600" dirty="0"/>
              </a:p>
            </p:txBody>
          </p:sp>
          <p:sp>
            <p:nvSpPr>
              <p:cNvPr id="29" name="テキスト ボックス 28">
                <a:hlinkClick r:id="rId12"/>
                <a:extLst>
                  <a:ext uri="{FF2B5EF4-FFF2-40B4-BE49-F238E27FC236}">
                    <a16:creationId xmlns:a16="http://schemas.microsoft.com/office/drawing/2014/main" id="{0BBDDE3F-3E9F-24FE-186D-300B77348A02}"/>
                  </a:ext>
                </a:extLst>
              </p:cNvPr>
              <p:cNvSpPr txBox="1"/>
              <p:nvPr/>
            </p:nvSpPr>
            <p:spPr>
              <a:xfrm>
                <a:off x="349610" y="4497365"/>
                <a:ext cx="1739579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/>
                  <a:t>Wi-Fi</a:t>
                </a:r>
                <a:r>
                  <a:rPr lang="ja-JP" altLang="en-US" sz="1200" dirty="0"/>
                  <a:t>用アカウント発行</a:t>
                </a:r>
                <a:endParaRPr kumimoji="1" lang="ja-JP" altLang="en-US" sz="1200" dirty="0"/>
              </a:p>
            </p:txBody>
          </p: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982F7CFA-2EA8-49C5-9C6A-596BA55037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9398" y="4770873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3BCDA7E3-DF6B-04E7-7915-68628B072150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219397" y="4085013"/>
                <a:ext cx="1779" cy="419527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9B4AA151-048B-60FC-F44C-688F4E3F9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3941416"/>
            <a:ext cx="11321820" cy="2674854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大学の</a:t>
            </a:r>
            <a:r>
              <a:rPr lang="en-US" altLang="ja-JP" dirty="0"/>
              <a:t>IT</a:t>
            </a:r>
            <a:r>
              <a:rPr lang="ja-JP" altLang="en-US" dirty="0"/>
              <a:t>システムを使うための共通アカウント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「はじめに </a:t>
            </a:r>
            <a:r>
              <a:rPr lang="en-US" altLang="ja-JP" dirty="0" err="1">
                <a:solidFill>
                  <a:srgbClr val="0070C0"/>
                </a:solidFill>
              </a:rPr>
              <a:t>utac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 dirty="0">
                <a:solidFill>
                  <a:srgbClr val="0070C0"/>
                </a:solidFill>
              </a:rPr>
              <a:t>ありき」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共通のユーザ名、パスワードで多くのシステムが使えます</a:t>
            </a:r>
            <a:endParaRPr lang="en-US" altLang="ja-JP" dirty="0"/>
          </a:p>
          <a:p>
            <a:r>
              <a:rPr kumimoji="1" lang="en-US" altLang="ja-JP" dirty="0">
                <a:solidFill>
                  <a:srgbClr val="0070C0"/>
                </a:solidFill>
              </a:rPr>
              <a:t>Single Sign On</a:t>
            </a:r>
            <a:r>
              <a:rPr lang="en-US" altLang="ja-JP" dirty="0">
                <a:solidFill>
                  <a:srgbClr val="0070C0"/>
                </a:solidFill>
              </a:rPr>
              <a:t>, SSO</a:t>
            </a:r>
            <a:r>
              <a:rPr lang="ja-JP" altLang="en-US" dirty="0"/>
              <a:t>などと呼ばれます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2272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0914uteleconとサポーター.potx" id="{9D9A8BD0-6594-4F77-9437-93B814D02635}" vid="{42CE79A7-A8FE-45E5-8B1F-BB62B88EDB9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1688</TotalTime>
  <Words>1836</Words>
  <Application>Microsoft Office PowerPoint</Application>
  <PresentationFormat>ワイド画面</PresentationFormat>
  <Paragraphs>332</Paragraphs>
  <Slides>35</Slides>
  <Notes>1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2" baseType="lpstr">
      <vt:lpstr>メイリオ</vt:lpstr>
      <vt:lpstr>游ゴシック</vt:lpstr>
      <vt:lpstr>Arial</vt:lpstr>
      <vt:lpstr>Calibri</vt:lpstr>
      <vt:lpstr>Symbol</vt:lpstr>
      <vt:lpstr>Wingdings</vt:lpstr>
      <vt:lpstr>Office テーマ</vt:lpstr>
      <vt:lpstr>東京大学のITシステムの基本</vt:lpstr>
      <vt:lpstr>代表的なシステム一覧</vt:lpstr>
      <vt:lpstr>システム概説</vt:lpstr>
      <vt:lpstr>本パート概要</vt:lpstr>
      <vt:lpstr>本パート概要</vt:lpstr>
      <vt:lpstr>uteleconについて</vt:lpstr>
      <vt:lpstr>質問? uteleconをご利用ください</vt:lpstr>
      <vt:lpstr>本パート概要</vt:lpstr>
      <vt:lpstr>UTokyo Account (utac) とは</vt:lpstr>
      <vt:lpstr>UTokyo Accountの正体</vt:lpstr>
      <vt:lpstr>通称・略称</vt:lpstr>
      <vt:lpstr>本パート概要</vt:lpstr>
      <vt:lpstr>UTokyo Accountで実際にITシステムを使うまでの準備</vt:lpstr>
      <vt:lpstr>UTokyo Accountパスワード設定画面</vt:lpstr>
      <vt:lpstr>ためしにUTOLにログインしてみる</vt:lpstr>
      <vt:lpstr>多要素認証</vt:lpstr>
      <vt:lpstr>多要素認証とは</vt:lpstr>
      <vt:lpstr>なぜ多要素認証?</vt:lpstr>
      <vt:lpstr>面倒くさくないですか?</vt:lpstr>
      <vt:lpstr>多要素認証の色々な方法（パスワード＋何か）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多要素認証の初期設定方法</vt:lpstr>
      <vt:lpstr>多要素認証の初期設定時の罠</vt:lpstr>
      <vt:lpstr>東大では多要素認証が(ほぼ/もうすぐ)必須です</vt:lpstr>
      <vt:lpstr>本パート概要</vt:lpstr>
      <vt:lpstr>必須 情報セキュリティ教育</vt:lpstr>
      <vt:lpstr>本パート概要</vt:lpstr>
      <vt:lpstr>Wi-Fi</vt:lpstr>
      <vt:lpstr>Wi-Fi用アカウント発行ページ</vt:lpstr>
      <vt:lpstr>UTokyo Wi-Fiにつなぐ</vt:lpstr>
      <vt:lpstr>eduroamにつなぐ</vt:lpstr>
      <vt:lpstr>結局何をすればよいかのまとめ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玉造　潤史</dc:creator>
  <cp:lastModifiedBy>田浦　健次朗</cp:lastModifiedBy>
  <cp:revision>112</cp:revision>
  <dcterms:created xsi:type="dcterms:W3CDTF">2023-09-08T13:50:19Z</dcterms:created>
  <dcterms:modified xsi:type="dcterms:W3CDTF">2024-03-11T04:19:09Z</dcterms:modified>
</cp:coreProperties>
</file>